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60" r:id="rId5"/>
    <p:sldId id="261" r:id="rId6"/>
    <p:sldId id="263" r:id="rId7"/>
    <p:sldId id="264" r:id="rId8"/>
    <p:sldId id="262"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395" autoAdjust="0"/>
  </p:normalViewPr>
  <p:slideViewPr>
    <p:cSldViewPr snapToGrid="0">
      <p:cViewPr varScale="1">
        <p:scale>
          <a:sx n="82" d="100"/>
          <a:sy n="82" d="100"/>
        </p:scale>
        <p:origin x="26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60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2457BA37-307F-41A8-9BE3-A23D8AB9EF72}" type="datetimeFigureOut">
              <a:rPr lang="tr-TR" smtClean="0"/>
              <a:t>25.03.2022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135387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375302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535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565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82315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29298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237607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112598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295757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2457BA37-307F-41A8-9BE3-A23D8AB9EF72}" type="datetimeFigureOut">
              <a:rPr lang="tr-TR" smtClean="0"/>
              <a:t>25.03.2022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4396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457BA37-307F-41A8-9BE3-A23D8AB9EF72}" type="datetimeFigureOut">
              <a:rPr lang="tr-TR" smtClean="0"/>
              <a:t>25.03.2022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39782307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457BA37-307F-41A8-9BE3-A23D8AB9EF72}" type="datetimeFigureOut">
              <a:rPr lang="tr-TR" smtClean="0"/>
              <a:t>25.03.2022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13243693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57BA37-307F-41A8-9BE3-A23D8AB9EF72}" type="datetimeFigureOut">
              <a:rPr lang="tr-TR" smtClean="0"/>
              <a:t>25.03.2022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279162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7BA37-307F-41A8-9BE3-A23D8AB9EF72}" type="datetimeFigureOut">
              <a:rPr lang="tr-TR" smtClean="0"/>
              <a:t>25.03.2022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287675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457BA37-307F-41A8-9BE3-A23D8AB9EF72}" type="datetimeFigureOut">
              <a:rPr lang="tr-TR" smtClean="0"/>
              <a:t>25.03.2022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41686308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457BA37-307F-41A8-9BE3-A23D8AB9EF72}" type="datetimeFigureOut">
              <a:rPr lang="tr-TR" smtClean="0"/>
              <a:t>25.03.2022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C2670BA-BF90-4D57-9669-C26A7CC3B815}" type="slidenum">
              <a:rPr lang="tr-TR" smtClean="0"/>
              <a:t>‹#›</a:t>
            </a:fld>
            <a:endParaRPr lang="tr-TR"/>
          </a:p>
        </p:txBody>
      </p:sp>
    </p:spTree>
    <p:extLst>
      <p:ext uri="{BB962C8B-B14F-4D97-AF65-F5344CB8AC3E}">
        <p14:creationId xmlns:p14="http://schemas.microsoft.com/office/powerpoint/2010/main" val="160162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457BA37-307F-41A8-9BE3-A23D8AB9EF72}" type="datetimeFigureOut">
              <a:rPr lang="tr-TR" smtClean="0"/>
              <a:t>25.03.2022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C2670BA-BF90-4D57-9669-C26A7CC3B815}" type="slidenum">
              <a:rPr lang="tr-TR" smtClean="0"/>
              <a:t>‹#›</a:t>
            </a:fld>
            <a:endParaRPr lang="tr-TR"/>
          </a:p>
        </p:txBody>
      </p:sp>
    </p:spTree>
    <p:extLst>
      <p:ext uri="{BB962C8B-B14F-4D97-AF65-F5344CB8AC3E}">
        <p14:creationId xmlns:p14="http://schemas.microsoft.com/office/powerpoint/2010/main" val="3927128237"/>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2995" y="4822165"/>
            <a:ext cx="10759441" cy="1251097"/>
          </a:xfrm>
        </p:spPr>
        <p:txBody>
          <a:bodyPr>
            <a:normAutofit/>
          </a:bodyPr>
          <a:lstStyle/>
          <a:p>
            <a:r>
              <a:rPr lang="tr-TR" sz="4000" i="1" dirty="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rPr>
              <a:t>EKONOMETRİ BÖLÜMÜ’NE HOŞGELDİNİZ</a:t>
            </a:r>
            <a:endParaRPr lang="tr-TR" sz="4000"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17" b="6558"/>
          <a:stretch/>
        </p:blipFill>
        <p:spPr>
          <a:xfrm>
            <a:off x="0" y="-1"/>
            <a:ext cx="12191999" cy="4738256"/>
          </a:xfrm>
          <a:prstGeom prst="rect">
            <a:avLst/>
          </a:prstGeom>
        </p:spPr>
      </p:pic>
    </p:spTree>
    <p:extLst>
      <p:ext uri="{BB962C8B-B14F-4D97-AF65-F5344CB8AC3E}">
        <p14:creationId xmlns:p14="http://schemas.microsoft.com/office/powerpoint/2010/main" val="3760408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3664" y="1351721"/>
            <a:ext cx="8534400" cy="3615267"/>
          </a:xfrm>
        </p:spPr>
        <p:txBody>
          <a:bodyPr/>
          <a:lstStyle/>
          <a:p>
            <a:r>
              <a:rPr lang="tr-TR" b="1" dirty="0">
                <a:solidFill>
                  <a:schemeClr val="tx1"/>
                </a:solidFill>
              </a:rPr>
              <a:t>Ders planı ve içeriklerine Ekonometri Bölümü web sayfası Ders Bilgileri sekmesinden ulaşabilirsiniz.</a:t>
            </a:r>
          </a:p>
          <a:p>
            <a:endParaRPr lang="tr-TR" dirty="0"/>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5" name="Unvan 1"/>
          <p:cNvSpPr>
            <a:spLocks noGrp="1"/>
          </p:cNvSpPr>
          <p:nvPr>
            <p:ph type="title"/>
          </p:nvPr>
        </p:nvSpPr>
        <p:spPr>
          <a:xfrm>
            <a:off x="684212" y="124054"/>
            <a:ext cx="8534400" cy="1507067"/>
          </a:xfrm>
        </p:spPr>
        <p:txBody>
          <a:bodyPr>
            <a:normAutofit/>
          </a:bodyPr>
          <a:lstStyle/>
          <a:p>
            <a:r>
              <a:rPr lang="tr-TR" sz="3200" dirty="0"/>
              <a:t>DERS PLAN VE İÇERİKLERİ</a:t>
            </a:r>
          </a:p>
        </p:txBody>
      </p:sp>
    </p:spTree>
    <p:extLst>
      <p:ext uri="{BB962C8B-B14F-4D97-AF65-F5344CB8AC3E}">
        <p14:creationId xmlns:p14="http://schemas.microsoft.com/office/powerpoint/2010/main" val="378654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5268" y="-122368"/>
            <a:ext cx="8534400" cy="1507067"/>
          </a:xfrm>
        </p:spPr>
        <p:txBody>
          <a:bodyPr/>
          <a:lstStyle/>
          <a:p>
            <a:r>
              <a:rPr lang="tr-TR" dirty="0"/>
              <a:t>Bölümümüz öğretim üyeleri</a:t>
            </a:r>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7" name="Metin kutusu 6"/>
          <p:cNvSpPr txBox="1"/>
          <p:nvPr/>
        </p:nvSpPr>
        <p:spPr>
          <a:xfrm>
            <a:off x="2299771" y="3890827"/>
            <a:ext cx="2569708" cy="1169551"/>
          </a:xfrm>
          <a:prstGeom prst="rect">
            <a:avLst/>
          </a:prstGeom>
          <a:noFill/>
        </p:spPr>
        <p:txBody>
          <a:bodyPr wrap="square" rtlCol="0">
            <a:spAutoFit/>
          </a:bodyPr>
          <a:lstStyle/>
          <a:p>
            <a:pPr algn="ctr"/>
            <a:r>
              <a:rPr lang="tr-TR" sz="1400" b="1" dirty="0"/>
              <a:t>Prof. Dr. Metehan YILGÖR</a:t>
            </a:r>
          </a:p>
          <a:p>
            <a:pPr algn="ctr"/>
            <a:r>
              <a:rPr lang="tr-TR" sz="1400" b="1" dirty="0"/>
              <a:t>İstatistik Anabilim Dalı</a:t>
            </a:r>
          </a:p>
          <a:p>
            <a:pPr algn="ctr"/>
            <a:r>
              <a:rPr lang="tr-TR" sz="1400" b="1" dirty="0"/>
              <a:t>Uzmanlık Alanları: Panel Ekonometri, Mekânsal Ekonometri</a:t>
            </a:r>
          </a:p>
        </p:txBody>
      </p:sp>
      <p:pic>
        <p:nvPicPr>
          <p:cNvPr id="6146" name="Picture 2" descr="Doçent NECLA TEKTA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452" y="1262332"/>
            <a:ext cx="2066642"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çent METEHAN YILGÖ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06318" y="1262332"/>
            <a:ext cx="1956614" cy="2381250"/>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7034919" y="3839531"/>
            <a:ext cx="2569708" cy="1169551"/>
          </a:xfrm>
          <a:prstGeom prst="rect">
            <a:avLst/>
          </a:prstGeom>
          <a:noFill/>
        </p:spPr>
        <p:txBody>
          <a:bodyPr wrap="square" rtlCol="0">
            <a:spAutoFit/>
          </a:bodyPr>
          <a:lstStyle/>
          <a:p>
            <a:pPr algn="ctr"/>
            <a:r>
              <a:rPr lang="tr-TR" sz="1400" b="1" dirty="0"/>
              <a:t>Doç. Dr. Necla TEKTAŞ</a:t>
            </a:r>
          </a:p>
          <a:p>
            <a:pPr algn="ctr"/>
            <a:r>
              <a:rPr lang="tr-TR" sz="1400" b="1" dirty="0"/>
              <a:t>Yöneylem Anabilim Dalı</a:t>
            </a:r>
          </a:p>
          <a:p>
            <a:pPr algn="ctr"/>
            <a:r>
              <a:rPr lang="tr-TR" sz="1400" b="1" dirty="0"/>
              <a:t>Uzmanlık Alanları: İstatistiksel Analiz, Yöneylem Araştırması</a:t>
            </a:r>
          </a:p>
        </p:txBody>
      </p:sp>
    </p:spTree>
    <p:extLst>
      <p:ext uri="{BB962C8B-B14F-4D97-AF65-F5344CB8AC3E}">
        <p14:creationId xmlns:p14="http://schemas.microsoft.com/office/powerpoint/2010/main" val="64200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5268" y="0"/>
            <a:ext cx="8534400" cy="1507067"/>
          </a:xfrm>
        </p:spPr>
        <p:txBody>
          <a:bodyPr/>
          <a:lstStyle/>
          <a:p>
            <a:r>
              <a:rPr lang="tr-TR" dirty="0"/>
              <a:t>Bölümümüz öğretim üyeleri</a:t>
            </a:r>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10" name="Metin kutusu 9"/>
          <p:cNvSpPr txBox="1"/>
          <p:nvPr/>
        </p:nvSpPr>
        <p:spPr>
          <a:xfrm>
            <a:off x="1407409" y="3943952"/>
            <a:ext cx="3884243" cy="954107"/>
          </a:xfrm>
          <a:prstGeom prst="rect">
            <a:avLst/>
          </a:prstGeom>
          <a:noFill/>
        </p:spPr>
        <p:txBody>
          <a:bodyPr wrap="square" rtlCol="0">
            <a:spAutoFit/>
          </a:bodyPr>
          <a:lstStyle/>
          <a:p>
            <a:pPr algn="ctr"/>
            <a:r>
              <a:rPr lang="tr-TR" sz="1400" b="1" dirty="0"/>
              <a:t>Doç. Dr. Özlem KIZILGÖL</a:t>
            </a:r>
          </a:p>
          <a:p>
            <a:pPr algn="ctr"/>
            <a:r>
              <a:rPr lang="tr-TR" sz="1400" b="1" dirty="0"/>
              <a:t>İstatistik Anabilim Dalı</a:t>
            </a:r>
          </a:p>
          <a:p>
            <a:pPr algn="ctr"/>
            <a:r>
              <a:rPr lang="tr-TR" sz="1400" b="1" dirty="0"/>
              <a:t>Uzmanlık Alanları: Mikro Ekonometri, Zaman Serileri Analizi</a:t>
            </a:r>
          </a:p>
        </p:txBody>
      </p:sp>
      <p:pic>
        <p:nvPicPr>
          <p:cNvPr id="7172" name="Picture 4" descr="ÖZLEM KIZILGÖ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030" y="1448126"/>
            <a:ext cx="216956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YÇA ÖZEKİN">
            <a:extLst>
              <a:ext uri="{FF2B5EF4-FFF2-40B4-BE49-F238E27FC236}">
                <a16:creationId xmlns:a16="http://schemas.microsoft.com/office/drawing/2014/main" id="{BEE946EF-39C9-49FD-82CA-3683721DD4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0827" y="1507067"/>
            <a:ext cx="1935141" cy="2322309"/>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F97431A2-E7CE-44DC-A364-23B507B61EED}"/>
              </a:ext>
            </a:extLst>
          </p:cNvPr>
          <p:cNvSpPr txBox="1"/>
          <p:nvPr/>
        </p:nvSpPr>
        <p:spPr>
          <a:xfrm>
            <a:off x="7003543" y="3943952"/>
            <a:ext cx="2569708" cy="1169551"/>
          </a:xfrm>
          <a:prstGeom prst="rect">
            <a:avLst/>
          </a:prstGeom>
          <a:noFill/>
        </p:spPr>
        <p:txBody>
          <a:bodyPr wrap="square" rtlCol="0">
            <a:spAutoFit/>
          </a:bodyPr>
          <a:lstStyle/>
          <a:p>
            <a:pPr algn="ctr"/>
            <a:r>
              <a:rPr lang="tr-TR" sz="1400" b="1" dirty="0"/>
              <a:t>Dr. </a:t>
            </a:r>
            <a:r>
              <a:rPr lang="tr-TR" sz="1400" b="1" dirty="0" err="1"/>
              <a:t>Öğr</a:t>
            </a:r>
            <a:r>
              <a:rPr lang="tr-TR" sz="1400" b="1" dirty="0"/>
              <a:t>. Üyesi Ayça ÖZEKİN</a:t>
            </a:r>
          </a:p>
          <a:p>
            <a:pPr algn="ctr"/>
            <a:r>
              <a:rPr lang="tr-TR" sz="1400" b="1" dirty="0"/>
              <a:t>Yöneylem Anabilim Dalı</a:t>
            </a:r>
          </a:p>
          <a:p>
            <a:pPr algn="ctr"/>
            <a:r>
              <a:rPr lang="tr-TR" sz="1400" b="1" dirty="0"/>
              <a:t>Uzmanlık Alanları: Yöneylem Araştırması, Oyun Teorisi</a:t>
            </a:r>
          </a:p>
        </p:txBody>
      </p:sp>
    </p:spTree>
    <p:extLst>
      <p:ext uri="{BB962C8B-B14F-4D97-AF65-F5344CB8AC3E}">
        <p14:creationId xmlns:p14="http://schemas.microsoft.com/office/powerpoint/2010/main" val="854724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3908" y="0"/>
            <a:ext cx="8534400" cy="1507067"/>
          </a:xfrm>
        </p:spPr>
        <p:txBody>
          <a:bodyPr/>
          <a:lstStyle/>
          <a:p>
            <a:r>
              <a:rPr lang="tr-TR" dirty="0"/>
              <a:t>ARAŞTIRMA GÖREVLİLERİ</a:t>
            </a:r>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13" name="Metin kutusu 12"/>
          <p:cNvSpPr txBox="1"/>
          <p:nvPr/>
        </p:nvSpPr>
        <p:spPr>
          <a:xfrm>
            <a:off x="1355971" y="3926261"/>
            <a:ext cx="3884243" cy="954107"/>
          </a:xfrm>
          <a:prstGeom prst="rect">
            <a:avLst/>
          </a:prstGeom>
          <a:noFill/>
        </p:spPr>
        <p:txBody>
          <a:bodyPr wrap="square" rtlCol="0">
            <a:spAutoFit/>
          </a:bodyPr>
          <a:lstStyle/>
          <a:p>
            <a:pPr algn="ctr"/>
            <a:r>
              <a:rPr lang="tr-TR" sz="1400" b="1" dirty="0"/>
              <a:t>Arş. Gör. Derya TOPDAĞ</a:t>
            </a:r>
          </a:p>
          <a:p>
            <a:pPr algn="ctr"/>
            <a:r>
              <a:rPr lang="tr-TR" sz="1400" b="1" dirty="0"/>
              <a:t>İstatistik Anabilim Dalı</a:t>
            </a:r>
          </a:p>
          <a:p>
            <a:pPr algn="ctr"/>
            <a:r>
              <a:rPr lang="tr-TR" sz="1400" b="1" dirty="0"/>
              <a:t>Uzmanlık Alanları:  Panel Ekonometri, </a:t>
            </a:r>
            <a:r>
              <a:rPr lang="tr-TR" sz="1400" b="1" dirty="0" err="1"/>
              <a:t>Nonparametrik</a:t>
            </a:r>
            <a:r>
              <a:rPr lang="tr-TR" sz="1400" b="1" dirty="0"/>
              <a:t> Ekonometri</a:t>
            </a:r>
          </a:p>
        </p:txBody>
      </p:sp>
      <p:sp>
        <p:nvSpPr>
          <p:cNvPr id="10" name="Metin kutusu 9"/>
          <p:cNvSpPr txBox="1"/>
          <p:nvPr/>
        </p:nvSpPr>
        <p:spPr>
          <a:xfrm>
            <a:off x="6559090" y="3926261"/>
            <a:ext cx="3884243" cy="954107"/>
          </a:xfrm>
          <a:prstGeom prst="rect">
            <a:avLst/>
          </a:prstGeom>
          <a:noFill/>
        </p:spPr>
        <p:txBody>
          <a:bodyPr wrap="square" rtlCol="0">
            <a:spAutoFit/>
          </a:bodyPr>
          <a:lstStyle/>
          <a:p>
            <a:pPr algn="ctr"/>
            <a:r>
              <a:rPr lang="tr-TR" sz="1400" b="1" dirty="0"/>
              <a:t>Arş. Gör. Fadime AKSOY</a:t>
            </a:r>
          </a:p>
          <a:p>
            <a:pPr algn="ctr"/>
            <a:r>
              <a:rPr lang="tr-TR" sz="1400" b="1" dirty="0"/>
              <a:t>İstatistik Anabilim Dalı</a:t>
            </a:r>
          </a:p>
          <a:p>
            <a:pPr algn="ctr"/>
            <a:r>
              <a:rPr lang="tr-TR" sz="1400" b="1" dirty="0"/>
              <a:t>Uzmanlık Alanları: Çok Değişkenli İstatistik, </a:t>
            </a:r>
            <a:r>
              <a:rPr lang="tr-TR" sz="1400" b="1" dirty="0" err="1"/>
              <a:t>Bayesyen</a:t>
            </a:r>
            <a:r>
              <a:rPr lang="tr-TR" sz="1400" b="1" dirty="0"/>
              <a:t> İstatistik</a:t>
            </a:r>
          </a:p>
        </p:txBody>
      </p:sp>
      <p:pic>
        <p:nvPicPr>
          <p:cNvPr id="8194" name="Picture 2" descr="DERYA TOPDA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57" y="1507067"/>
            <a:ext cx="17811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ADİME AKS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625" y="1507067"/>
            <a:ext cx="17811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21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3908" y="0"/>
            <a:ext cx="8534400" cy="1507067"/>
          </a:xfrm>
        </p:spPr>
        <p:txBody>
          <a:bodyPr/>
          <a:lstStyle/>
          <a:p>
            <a:r>
              <a:rPr lang="tr-TR" dirty="0"/>
              <a:t>ARAŞTIRMA GÖREVLİLERİ</a:t>
            </a:r>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13" name="Metin kutusu 12"/>
          <p:cNvSpPr txBox="1"/>
          <p:nvPr/>
        </p:nvSpPr>
        <p:spPr>
          <a:xfrm>
            <a:off x="1355971" y="3926261"/>
            <a:ext cx="3884243" cy="738664"/>
          </a:xfrm>
          <a:prstGeom prst="rect">
            <a:avLst/>
          </a:prstGeom>
          <a:noFill/>
        </p:spPr>
        <p:txBody>
          <a:bodyPr wrap="square" rtlCol="0">
            <a:spAutoFit/>
          </a:bodyPr>
          <a:lstStyle/>
          <a:p>
            <a:pPr algn="ctr"/>
            <a:r>
              <a:rPr lang="tr-TR" sz="1400" b="1" dirty="0"/>
              <a:t>Arş. Gör. Fulden KÖMÜRYAKAN</a:t>
            </a:r>
          </a:p>
          <a:p>
            <a:pPr algn="ctr"/>
            <a:r>
              <a:rPr lang="tr-TR" sz="1400" b="1" dirty="0"/>
              <a:t>İstatistik Anabilim Dalı</a:t>
            </a:r>
          </a:p>
          <a:p>
            <a:pPr algn="ctr"/>
            <a:r>
              <a:rPr lang="tr-TR" sz="1400" b="1" dirty="0"/>
              <a:t>Uzmanlık Alanları:  Panel Ekonometri</a:t>
            </a:r>
          </a:p>
        </p:txBody>
      </p:sp>
      <p:sp>
        <p:nvSpPr>
          <p:cNvPr id="10" name="Metin kutusu 9"/>
          <p:cNvSpPr txBox="1"/>
          <p:nvPr/>
        </p:nvSpPr>
        <p:spPr>
          <a:xfrm>
            <a:off x="6559090" y="3926261"/>
            <a:ext cx="3884243" cy="954107"/>
          </a:xfrm>
          <a:prstGeom prst="rect">
            <a:avLst/>
          </a:prstGeom>
          <a:noFill/>
        </p:spPr>
        <p:txBody>
          <a:bodyPr wrap="square" rtlCol="0">
            <a:spAutoFit/>
          </a:bodyPr>
          <a:lstStyle/>
          <a:p>
            <a:pPr algn="ctr"/>
            <a:r>
              <a:rPr lang="tr-TR" sz="1400" b="1" dirty="0"/>
              <a:t>Arş. Gör. Hakan ÖNDES</a:t>
            </a:r>
          </a:p>
          <a:p>
            <a:pPr algn="ctr"/>
            <a:r>
              <a:rPr lang="tr-TR" sz="1400" b="1" dirty="0"/>
              <a:t>İstatistik Anabilim Dalı</a:t>
            </a:r>
          </a:p>
          <a:p>
            <a:pPr algn="ctr"/>
            <a:r>
              <a:rPr lang="tr-TR" sz="1400" b="1" dirty="0"/>
              <a:t>Uzmanlık Alanları: Panel Ekonometri, Zaman Serileri Analizi</a:t>
            </a:r>
          </a:p>
        </p:txBody>
      </p:sp>
      <p:pic>
        <p:nvPicPr>
          <p:cNvPr id="9218" name="Picture 2" descr="FULDEN KÖMÜRYA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434" y="1507067"/>
            <a:ext cx="1760897"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AKAN ÖN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443" y="1507067"/>
            <a:ext cx="1920651"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11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76713" y="194835"/>
            <a:ext cx="8534400" cy="1507067"/>
          </a:xfrm>
        </p:spPr>
        <p:txBody>
          <a:bodyPr/>
          <a:lstStyle/>
          <a:p>
            <a:r>
              <a:rPr lang="tr-TR" dirty="0"/>
              <a:t>Bölüm </a:t>
            </a:r>
            <a:r>
              <a:rPr lang="tr-TR" dirty="0" err="1"/>
              <a:t>sekreteriMİZ</a:t>
            </a:r>
            <a:endParaRPr lang="tr-TR" dirty="0"/>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a:prstGeom prst="rect">
            <a:avLst/>
          </a:prstGeom>
        </p:spPr>
      </p:pic>
      <p:sp>
        <p:nvSpPr>
          <p:cNvPr id="10" name="Metin kutusu 9"/>
          <p:cNvSpPr txBox="1"/>
          <p:nvPr/>
        </p:nvSpPr>
        <p:spPr>
          <a:xfrm>
            <a:off x="3159670" y="4239490"/>
            <a:ext cx="3884243" cy="307777"/>
          </a:xfrm>
          <a:prstGeom prst="rect">
            <a:avLst/>
          </a:prstGeom>
          <a:noFill/>
        </p:spPr>
        <p:txBody>
          <a:bodyPr wrap="square" rtlCol="0">
            <a:spAutoFit/>
          </a:bodyPr>
          <a:lstStyle/>
          <a:p>
            <a:pPr algn="ctr"/>
            <a:r>
              <a:rPr lang="tr-TR" sz="1400" b="1" dirty="0"/>
              <a:t>Uğur ALAÇAN</a:t>
            </a:r>
          </a:p>
        </p:txBody>
      </p:sp>
      <p:pic>
        <p:nvPicPr>
          <p:cNvPr id="2050" name="Picture 2" descr="Memur UĞUR ALAÇAN">
            <a:extLst>
              <a:ext uri="{FF2B5EF4-FFF2-40B4-BE49-F238E27FC236}">
                <a16:creationId xmlns:a16="http://schemas.microsoft.com/office/drawing/2014/main" id="{1EBE633E-AD78-41E8-8A7B-2E4FD7908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203" y="1896737"/>
            <a:ext cx="17811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98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content.fist2-4.fna.fbcdn.net/v/t31.0-8/19417463_1938462813068376_4168732510503526992_o.jpg?_nc_cat=105&amp;_nc_ohc=WznGCiV29M4AX8afi-0&amp;_nc_ht=scontent.fist2-4.fna&amp;oh=d551177ee9127fb5ac6a6a13208f0c36&amp;oe=5E9C10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7 Metin kutusu"/>
          <p:cNvSpPr txBox="1"/>
          <p:nvPr/>
        </p:nvSpPr>
        <p:spPr>
          <a:xfrm>
            <a:off x="7458386" y="0"/>
            <a:ext cx="6786610" cy="707886"/>
          </a:xfrm>
          <a:prstGeom prst="rect">
            <a:avLst/>
          </a:prstGeom>
          <a:noFill/>
        </p:spPr>
        <p:txBody>
          <a:bodyPr wrap="square" rtlCol="0">
            <a:spAutoFit/>
          </a:bodyPr>
          <a:lstStyle/>
          <a:p>
            <a:r>
              <a:rPr lang="tr-TR" sz="4000" i="1" dirty="0">
                <a:ln w="18415" cmpd="sng">
                  <a:solidFill>
                    <a:srgbClr val="FFFFFF"/>
                  </a:solidFill>
                  <a:prstDash val="solid"/>
                </a:ln>
                <a:solidFill>
                  <a:schemeClr val="accent1"/>
                </a:solidFill>
                <a:effectLst>
                  <a:outerShdw blurRad="63500" dir="3600000" algn="tl" rotWithShape="0">
                    <a:srgbClr val="000000">
                      <a:alpha val="70000"/>
                    </a:srgbClr>
                  </a:outerShdw>
                </a:effectLst>
              </a:rPr>
              <a:t>BAŞARILAR… </a:t>
            </a:r>
            <a:r>
              <a:rPr lang="tr-TR" sz="4000" i="1" dirty="0">
                <a:ln w="18415" cmpd="sng">
                  <a:solidFill>
                    <a:srgbClr val="FFFFFF"/>
                  </a:solidFill>
                  <a:prstDash val="solid"/>
                </a:ln>
                <a:solidFill>
                  <a:schemeClr val="accent1"/>
                </a:solidFill>
                <a:effectLst>
                  <a:outerShdw blurRad="63500" dir="3600000" algn="tl" rotWithShape="0">
                    <a:srgbClr val="000000">
                      <a:alpha val="70000"/>
                    </a:srgbClr>
                  </a:outerShdw>
                </a:effectLst>
                <a:sym typeface="Wingdings" pitchFamily="2" charset="2"/>
              </a:rPr>
              <a:t></a:t>
            </a:r>
            <a:endParaRPr lang="tr-TR" sz="4000" i="1" dirty="0">
              <a:ln w="18415" cmpd="sng">
                <a:solidFill>
                  <a:srgbClr val="FFFFFF"/>
                </a:solidFill>
                <a:prstDash val="solid"/>
              </a:ln>
              <a:solidFill>
                <a:schemeClr val="accent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515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2144" y="0"/>
            <a:ext cx="8534400" cy="1507067"/>
          </a:xfrm>
        </p:spPr>
        <p:txBody>
          <a:bodyPr>
            <a:normAutofit/>
          </a:bodyPr>
          <a:lstStyle/>
          <a:p>
            <a:pPr algn="ctr"/>
            <a:r>
              <a:rPr lang="tr-TR" sz="3200" dirty="0"/>
              <a:t>EKONOMETRİ BÖLÜM YÖNETİMİ</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6" name="Metin kutusu 5"/>
          <p:cNvSpPr txBox="1"/>
          <p:nvPr/>
        </p:nvSpPr>
        <p:spPr>
          <a:xfrm>
            <a:off x="4019910" y="3975339"/>
            <a:ext cx="4747181" cy="259118"/>
          </a:xfrm>
          <a:prstGeom prst="rect">
            <a:avLst/>
          </a:prstGeom>
          <a:noFill/>
        </p:spPr>
        <p:txBody>
          <a:bodyPr wrap="square" rtlCol="0">
            <a:spAutoFit/>
          </a:bodyPr>
          <a:lstStyle/>
          <a:p>
            <a:endParaRPr lang="tr-TR" dirty="0"/>
          </a:p>
        </p:txBody>
      </p:sp>
      <p:pic>
        <p:nvPicPr>
          <p:cNvPr id="1026" name="Picture 2" descr="Doçent METEHAN YILGÖ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915" y="1262332"/>
            <a:ext cx="1256328" cy="1670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YÇA ÖZEK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915" y="4510540"/>
            <a:ext cx="1459580" cy="158148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167310" y="3022425"/>
            <a:ext cx="6264068" cy="523220"/>
          </a:xfrm>
          <a:prstGeom prst="rect">
            <a:avLst/>
          </a:prstGeom>
          <a:noFill/>
        </p:spPr>
        <p:txBody>
          <a:bodyPr wrap="square" rtlCol="0">
            <a:spAutoFit/>
          </a:bodyPr>
          <a:lstStyle/>
          <a:p>
            <a:pPr algn="ctr"/>
            <a:r>
              <a:rPr lang="tr-TR" sz="1400" b="1" dirty="0"/>
              <a:t>Prof. Dr. Metehan YILGÖR</a:t>
            </a:r>
          </a:p>
          <a:p>
            <a:pPr algn="ctr"/>
            <a:r>
              <a:rPr lang="tr-TR" sz="1400" b="1" dirty="0"/>
              <a:t>Ekonometri Bölüm Başkanı</a:t>
            </a:r>
          </a:p>
        </p:txBody>
      </p:sp>
      <p:sp>
        <p:nvSpPr>
          <p:cNvPr id="10" name="Metin kutusu 9"/>
          <p:cNvSpPr txBox="1"/>
          <p:nvPr/>
        </p:nvSpPr>
        <p:spPr>
          <a:xfrm>
            <a:off x="2305362" y="6264211"/>
            <a:ext cx="6264068" cy="523220"/>
          </a:xfrm>
          <a:prstGeom prst="rect">
            <a:avLst/>
          </a:prstGeom>
          <a:noFill/>
        </p:spPr>
        <p:txBody>
          <a:bodyPr wrap="square" rtlCol="0">
            <a:spAutoFit/>
          </a:bodyPr>
          <a:lstStyle/>
          <a:p>
            <a:pPr algn="ctr"/>
            <a:r>
              <a:rPr lang="tr-TR" sz="1400" b="1" dirty="0"/>
              <a:t>Dr. </a:t>
            </a:r>
            <a:r>
              <a:rPr lang="tr-TR" sz="1400" b="1" dirty="0" err="1"/>
              <a:t>Öğr</a:t>
            </a:r>
            <a:r>
              <a:rPr lang="tr-TR" sz="1400" b="1" dirty="0"/>
              <a:t>. Üyesi. Ayça ÖZEKİN</a:t>
            </a:r>
          </a:p>
          <a:p>
            <a:pPr algn="ctr"/>
            <a:r>
              <a:rPr lang="tr-TR" sz="1400" b="1" dirty="0"/>
              <a:t>Ekonometri Bölüm Başkan Yardımcısı </a:t>
            </a:r>
          </a:p>
        </p:txBody>
      </p:sp>
    </p:spTree>
    <p:extLst>
      <p:ext uri="{BB962C8B-B14F-4D97-AF65-F5344CB8AC3E}">
        <p14:creationId xmlns:p14="http://schemas.microsoft.com/office/powerpoint/2010/main" val="149952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5750" y="-122368"/>
            <a:ext cx="8534400" cy="1507067"/>
          </a:xfrm>
        </p:spPr>
        <p:txBody>
          <a:bodyPr>
            <a:normAutofit/>
          </a:bodyPr>
          <a:lstStyle/>
          <a:p>
            <a:pPr algn="ctr"/>
            <a:r>
              <a:rPr lang="tr-TR" sz="3200" dirty="0"/>
              <a:t>Kuruluş ve programın genel yapısı</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3" name="Dikdörtgen 2"/>
          <p:cNvSpPr/>
          <p:nvPr/>
        </p:nvSpPr>
        <p:spPr>
          <a:xfrm>
            <a:off x="1073922" y="1262332"/>
            <a:ext cx="9463042" cy="5355312"/>
          </a:xfrm>
          <a:prstGeom prst="rect">
            <a:avLst/>
          </a:prstGeom>
        </p:spPr>
        <p:txBody>
          <a:bodyPr wrap="square">
            <a:spAutoFit/>
          </a:bodyPr>
          <a:lstStyle/>
          <a:p>
            <a:pPr marL="285750" indent="-285750" algn="just">
              <a:buFont typeface="Wingdings" panose="05000000000000000000" pitchFamily="2" charset="2"/>
              <a:buChar char="ü"/>
            </a:pPr>
            <a:r>
              <a:rPr lang="tr-TR" b="1" dirty="0">
                <a:latin typeface="arial" panose="020B0604020202020204" pitchFamily="34" charset="0"/>
              </a:rPr>
              <a:t>Ekonometri Bölümü Balıkesir Üniversitesi Bandırma İktisadi ve İdari Bilimler Fakültesi’ne bağlı olarak 2009 yılında kurulmuştur. Bölüm; 23 Nisan 2015 tarih ve 29335 sayılı Resmi </a:t>
            </a:r>
            <a:r>
              <a:rPr lang="tr-TR" b="1" dirty="0" err="1">
                <a:latin typeface="arial" panose="020B0604020202020204" pitchFamily="34" charset="0"/>
              </a:rPr>
              <a:t>Gazete'de</a:t>
            </a:r>
            <a:r>
              <a:rPr lang="tr-TR" b="1" dirty="0">
                <a:latin typeface="arial" panose="020B0604020202020204" pitchFamily="34" charset="0"/>
              </a:rPr>
              <a:t> yayınlanan 6640 sayılı Kanun'la kurulan Bandırma </a:t>
            </a:r>
            <a:r>
              <a:rPr lang="tr-TR" b="1" dirty="0" err="1">
                <a:latin typeface="arial" panose="020B0604020202020204" pitchFamily="34" charset="0"/>
              </a:rPr>
              <a:t>Onyedi</a:t>
            </a:r>
            <a:r>
              <a:rPr lang="tr-TR" b="1" dirty="0">
                <a:latin typeface="arial" panose="020B0604020202020204" pitchFamily="34" charset="0"/>
              </a:rPr>
              <a:t> Eylül Üniversitesi İktisadi ve İdari Bilimler Fakültesi’ne dâhil olmuştur.</a:t>
            </a:r>
          </a:p>
          <a:p>
            <a:pPr marL="285750" indent="-285750" algn="just">
              <a:buFont typeface="Wingdings" panose="05000000000000000000" pitchFamily="2" charset="2"/>
              <a:buChar char="ü"/>
            </a:pPr>
            <a:endParaRPr lang="tr-TR" b="1" dirty="0">
              <a:latin typeface="arial" panose="020B0604020202020204" pitchFamily="34" charset="0"/>
            </a:endParaRPr>
          </a:p>
          <a:p>
            <a:pPr marL="285750" indent="-285750" algn="just">
              <a:buFont typeface="Wingdings" panose="05000000000000000000" pitchFamily="2" charset="2"/>
              <a:buChar char="ü"/>
            </a:pPr>
            <a:r>
              <a:rPr lang="tr-TR" b="1" dirty="0"/>
              <a:t>Ekonometri bilimi genel anlamda iktisat, istatistik ve matematik bilimlerinin bir ara kesiti olarak tanımlanmaktadır. Bölümde İngilizce hazırlık sınıfı uygulaması öğrenci isteğine bağlı olarak yürütülmektedir.</a:t>
            </a:r>
          </a:p>
          <a:p>
            <a:pPr marL="285750" indent="-285750" algn="just">
              <a:buFont typeface="Wingdings" panose="05000000000000000000" pitchFamily="2" charset="2"/>
              <a:buChar char="ü"/>
            </a:pPr>
            <a:endParaRPr lang="tr-TR" b="1" dirty="0"/>
          </a:p>
          <a:p>
            <a:pPr marL="285750" indent="-285750">
              <a:buFont typeface="Wingdings" panose="05000000000000000000" pitchFamily="2" charset="2"/>
              <a:buChar char="ü"/>
            </a:pPr>
            <a:r>
              <a:rPr lang="tr-TR" b="1" dirty="0"/>
              <a:t>Örgün öğretim düzeyinde eğitim-öğretim verilmekte olan ekonometri bölümündeki eğitim ve akademik faaliyetleri aşağıda yer alan anabilim dalları bünyesinde yürütülmektedir:</a:t>
            </a:r>
          </a:p>
          <a:p>
            <a:endParaRPr lang="tr-TR" b="1" dirty="0"/>
          </a:p>
          <a:p>
            <a:pPr marL="742950" lvl="1" indent="-285750">
              <a:buFont typeface="Arial" panose="020B0604020202020204" pitchFamily="34" charset="0"/>
              <a:buChar char="•"/>
            </a:pPr>
            <a:r>
              <a:rPr lang="tr-TR" b="1" dirty="0"/>
              <a:t>İstatistik Anabilim Dalı</a:t>
            </a:r>
          </a:p>
          <a:p>
            <a:pPr lvl="1"/>
            <a:endParaRPr lang="tr-TR" b="1" dirty="0"/>
          </a:p>
          <a:p>
            <a:pPr marL="742950" lvl="1" indent="-285750">
              <a:buFont typeface="Arial" panose="020B0604020202020204" pitchFamily="34" charset="0"/>
              <a:buChar char="•"/>
            </a:pPr>
            <a:r>
              <a:rPr lang="tr-TR" b="1" dirty="0"/>
              <a:t>Yöneylem Anabilim Dalı</a:t>
            </a:r>
          </a:p>
          <a:p>
            <a:pPr lvl="1"/>
            <a:endParaRPr lang="tr-TR" b="1" dirty="0"/>
          </a:p>
          <a:p>
            <a:pPr marL="285750" indent="-285750">
              <a:buFont typeface="Wingdings" panose="05000000000000000000" pitchFamily="2" charset="2"/>
              <a:buChar char="ü"/>
            </a:pPr>
            <a:r>
              <a:rPr lang="tr-TR" b="1" dirty="0"/>
              <a:t>Ekonometri bölümü bünyesinde tezli yüksek lisans programı mevcuttur.</a:t>
            </a:r>
          </a:p>
          <a:p>
            <a:pPr marL="285750" indent="-285750" algn="just">
              <a:buFont typeface="Wingdings" panose="05000000000000000000" pitchFamily="2" charset="2"/>
              <a:buChar char="ü"/>
            </a:pPr>
            <a:endParaRPr lang="tr-TR" dirty="0"/>
          </a:p>
        </p:txBody>
      </p:sp>
    </p:spTree>
    <p:extLst>
      <p:ext uri="{BB962C8B-B14F-4D97-AF65-F5344CB8AC3E}">
        <p14:creationId xmlns:p14="http://schemas.microsoft.com/office/powerpoint/2010/main" val="61677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8646" y="0"/>
            <a:ext cx="8534400" cy="1507067"/>
          </a:xfrm>
        </p:spPr>
        <p:txBody>
          <a:bodyPr>
            <a:normAutofit/>
          </a:bodyPr>
          <a:lstStyle/>
          <a:p>
            <a:r>
              <a:rPr lang="tr-TR" sz="3200" dirty="0"/>
              <a:t>ULAŞIM</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pic>
        <p:nvPicPr>
          <p:cNvPr id="4" name="Resim 3"/>
          <p:cNvPicPr>
            <a:picLocks noChangeAspect="1"/>
          </p:cNvPicPr>
          <p:nvPr/>
        </p:nvPicPr>
        <p:blipFill rotWithShape="1">
          <a:blip r:embed="rId3"/>
          <a:srcRect l="25000" t="25556" r="19895" b="17222"/>
          <a:stretch/>
        </p:blipFill>
        <p:spPr>
          <a:xfrm>
            <a:off x="2181226" y="1109931"/>
            <a:ext cx="6438900" cy="4047379"/>
          </a:xfrm>
          <a:prstGeom prst="rect">
            <a:avLst/>
          </a:prstGeom>
        </p:spPr>
      </p:pic>
      <p:sp>
        <p:nvSpPr>
          <p:cNvPr id="7" name="Dikdörtgen 6"/>
          <p:cNvSpPr/>
          <p:nvPr/>
        </p:nvSpPr>
        <p:spPr>
          <a:xfrm>
            <a:off x="581025" y="5309711"/>
            <a:ext cx="9144000" cy="584775"/>
          </a:xfrm>
          <a:prstGeom prst="rect">
            <a:avLst/>
          </a:prstGeom>
        </p:spPr>
        <p:txBody>
          <a:bodyPr wrap="square">
            <a:spAutoFit/>
          </a:bodyPr>
          <a:lstStyle/>
          <a:p>
            <a:pPr marL="285750" indent="-285750" algn="just">
              <a:buFont typeface="Wingdings" panose="05000000000000000000" pitchFamily="2" charset="2"/>
              <a:buChar char="ü"/>
            </a:pPr>
            <a:r>
              <a:rPr lang="tr-TR" sz="1600" dirty="0"/>
              <a:t>Fakültemizin bulunduğu </a:t>
            </a:r>
            <a:r>
              <a:rPr lang="tr-TR" sz="1600" dirty="0" err="1"/>
              <a:t>lokasyona</a:t>
            </a:r>
            <a:r>
              <a:rPr lang="tr-TR" sz="1600" dirty="0"/>
              <a:t> Bandırma merkezden direkt ve periyodik olarak şehir içi toplum taşıma araçları hizmet vermektedir.</a:t>
            </a:r>
          </a:p>
        </p:txBody>
      </p:sp>
    </p:spTree>
    <p:extLst>
      <p:ext uri="{BB962C8B-B14F-4D97-AF65-F5344CB8AC3E}">
        <p14:creationId xmlns:p14="http://schemas.microsoft.com/office/powerpoint/2010/main" val="87416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910" y="243136"/>
            <a:ext cx="8534400" cy="1507067"/>
          </a:xfrm>
        </p:spPr>
        <p:txBody>
          <a:bodyPr>
            <a:normAutofit/>
          </a:bodyPr>
          <a:lstStyle/>
          <a:p>
            <a:r>
              <a:rPr lang="tr-TR" sz="3200" dirty="0"/>
              <a:t>SAĞLIK HİZMETLERİ</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3" name="Metin kutusu 2"/>
          <p:cNvSpPr txBox="1"/>
          <p:nvPr/>
        </p:nvSpPr>
        <p:spPr>
          <a:xfrm>
            <a:off x="535371" y="1297948"/>
            <a:ext cx="9214240" cy="2031325"/>
          </a:xfrm>
          <a:prstGeom prst="rect">
            <a:avLst/>
          </a:prstGeom>
          <a:noFill/>
        </p:spPr>
        <p:txBody>
          <a:bodyPr wrap="square" rtlCol="0">
            <a:spAutoFit/>
          </a:bodyPr>
          <a:lstStyle/>
          <a:p>
            <a:r>
              <a:rPr lang="tr-TR" dirty="0"/>
              <a:t>BANÜ AİLE SAĞLIK MERKEZİ</a:t>
            </a:r>
          </a:p>
          <a:p>
            <a:endParaRPr lang="tr-TR" dirty="0"/>
          </a:p>
          <a:p>
            <a:endParaRPr lang="tr-TR" dirty="0"/>
          </a:p>
          <a:p>
            <a:r>
              <a:rPr lang="tr-TR" b="0" i="0" dirty="0">
                <a:effectLst/>
                <a:latin typeface="Arial" panose="020B0604020202020204" pitchFamily="34" charset="0"/>
              </a:rPr>
              <a:t>Üniversitemiz bünyesinde T.C. Sağlık Bakanlığı'na bağlı 19 </a:t>
            </a:r>
            <a:r>
              <a:rPr lang="tr-TR" b="0" i="0" dirty="0" err="1">
                <a:effectLst/>
                <a:latin typeface="Arial" panose="020B0604020202020204" pitchFamily="34" charset="0"/>
              </a:rPr>
              <a:t>No'lu</a:t>
            </a:r>
            <a:r>
              <a:rPr lang="tr-TR" b="0" i="0" dirty="0">
                <a:effectLst/>
                <a:latin typeface="Arial" panose="020B0604020202020204" pitchFamily="34" charset="0"/>
              </a:rPr>
              <a:t> Aile Sağlığı Merkezi'nde Dr. </a:t>
            </a:r>
            <a:r>
              <a:rPr lang="tr-TR" b="0" i="0" dirty="0" err="1">
                <a:effectLst/>
                <a:latin typeface="Arial" panose="020B0604020202020204" pitchFamily="34" charset="0"/>
              </a:rPr>
              <a:t>Sevtap</a:t>
            </a:r>
            <a:r>
              <a:rPr lang="tr-TR" b="0" i="0" dirty="0">
                <a:effectLst/>
                <a:latin typeface="Arial" panose="020B0604020202020204" pitchFamily="34" charset="0"/>
              </a:rPr>
              <a:t> </a:t>
            </a:r>
            <a:r>
              <a:rPr lang="tr-TR" b="0" i="0" dirty="0" err="1">
                <a:effectLst/>
                <a:latin typeface="Arial" panose="020B0604020202020204" pitchFamily="34" charset="0"/>
              </a:rPr>
              <a:t>Unat</a:t>
            </a:r>
            <a:r>
              <a:rPr lang="tr-TR" b="0" i="0" dirty="0">
                <a:effectLst/>
                <a:latin typeface="Arial" panose="020B0604020202020204" pitchFamily="34" charset="0"/>
              </a:rPr>
              <a:t> ve Dr. Zerrin Sağlam ile aile sağlığı personeli </a:t>
            </a:r>
            <a:r>
              <a:rPr lang="tr-TR" b="0" i="0" dirty="0" err="1">
                <a:effectLst/>
                <a:latin typeface="Arial" panose="020B0604020202020204" pitchFamily="34" charset="0"/>
              </a:rPr>
              <a:t>Hmş</a:t>
            </a:r>
            <a:r>
              <a:rPr lang="tr-TR" b="0" i="0" dirty="0">
                <a:effectLst/>
                <a:latin typeface="Arial" panose="020B0604020202020204" pitchFamily="34" charset="0"/>
              </a:rPr>
              <a:t>. Sevinç Baykal ve Ebe Kevser Karaca görev yapmaktadır. Sağlığınızla ilgili her türlü durum için başvurabilirsiniz.</a:t>
            </a:r>
            <a:endParaRPr lang="tr-TR" dirty="0"/>
          </a:p>
        </p:txBody>
      </p:sp>
      <p:pic>
        <p:nvPicPr>
          <p:cNvPr id="2056" name="Picture 8" descr="https://sksdb.bandirma.edu.tr/Content/Web/Yuklemeler/Sayfa/Resim/thumb/2633/d8e74a7b-9573-3d83-b99e-c2d4d433e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97" y="4232272"/>
            <a:ext cx="2215338" cy="1473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91C5F70-440F-49DB-B798-1EA5D95DD0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777" y="4232271"/>
            <a:ext cx="2209802" cy="1473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10C6D4-BFDE-4DAF-AFDD-35E69E32BE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910" y="4266135"/>
            <a:ext cx="2209803" cy="1473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5633D40-0006-4058-927A-BE3436512C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2231" y="4232271"/>
            <a:ext cx="2260599" cy="15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57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910" y="243136"/>
            <a:ext cx="8534400" cy="1507067"/>
          </a:xfrm>
        </p:spPr>
        <p:txBody>
          <a:bodyPr>
            <a:normAutofit/>
          </a:bodyPr>
          <a:lstStyle/>
          <a:p>
            <a:r>
              <a:rPr lang="tr-TR" sz="3200" dirty="0"/>
              <a:t>BESLENME HİZMETLERİ</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6" name="Metin kutusu 5"/>
          <p:cNvSpPr txBox="1"/>
          <p:nvPr/>
        </p:nvSpPr>
        <p:spPr>
          <a:xfrm>
            <a:off x="474453" y="1414732"/>
            <a:ext cx="6764547" cy="5755422"/>
          </a:xfrm>
          <a:prstGeom prst="rect">
            <a:avLst/>
          </a:prstGeom>
          <a:noFill/>
        </p:spPr>
        <p:txBody>
          <a:bodyPr wrap="square" rtlCol="0">
            <a:spAutoFit/>
          </a:bodyPr>
          <a:lstStyle/>
          <a:p>
            <a:pPr marL="285750" indent="-285750" algn="just">
              <a:buFont typeface="Wingdings" panose="05000000000000000000" pitchFamily="2" charset="2"/>
              <a:buChar char="ü"/>
            </a:pPr>
            <a:r>
              <a:rPr lang="tr-TR" sz="1600" b="1" dirty="0"/>
              <a:t>Öğrencilerimizin öğle ve akşam yemeği ihtiyacını karşılayabildikleri yemekhanemiz mevcuttur ,üniversitemizce yemek fiyatları öğrencilerimizin ekonomik durumları göz önünde bulundurularak düzenlenmektedir ve fiyatı 3 </a:t>
            </a:r>
            <a:r>
              <a:rPr lang="tr-TR" sz="1600" b="1" dirty="0" err="1"/>
              <a:t>tl</a:t>
            </a:r>
            <a:r>
              <a:rPr lang="tr-TR" sz="1600" b="1" dirty="0"/>
              <a:t> </a:t>
            </a:r>
            <a:r>
              <a:rPr lang="tr-TR" sz="1600" b="1" dirty="0" err="1"/>
              <a:t>dir</a:t>
            </a:r>
            <a:r>
              <a:rPr lang="tr-TR" sz="1600" b="1" dirty="0"/>
              <a:t>. </a:t>
            </a:r>
          </a:p>
          <a:p>
            <a:pPr algn="just"/>
            <a:endParaRPr lang="tr-TR" sz="1600" b="1" dirty="0"/>
          </a:p>
          <a:p>
            <a:pPr marL="285750" indent="-285750" algn="just">
              <a:buFont typeface="Wingdings" panose="05000000000000000000" pitchFamily="2" charset="2"/>
              <a:buChar char="ü"/>
            </a:pPr>
            <a:r>
              <a:rPr lang="tr-TR" sz="1600" b="1" dirty="0"/>
              <a:t>Yemek yiyen öğrenci grubunun özelliklerini alarak enerji ihtiyaçlarını karşılayan yeterli ve dengeli beslenme ilkelerine uygun, ve mevsim özelliklerine göre günlük menüler planlanmaktadır. </a:t>
            </a:r>
          </a:p>
          <a:p>
            <a:pPr marL="285750" indent="-285750" algn="just">
              <a:buFont typeface="Wingdings" panose="05000000000000000000" pitchFamily="2" charset="2"/>
              <a:buChar char="ü"/>
            </a:pPr>
            <a:endParaRPr lang="tr-TR" sz="1600" b="1" dirty="0"/>
          </a:p>
          <a:p>
            <a:pPr marL="285750" indent="-285750">
              <a:buFont typeface="Wingdings" panose="05000000000000000000" pitchFamily="2" charset="2"/>
              <a:buChar char="ü"/>
            </a:pPr>
            <a:r>
              <a:rPr lang="tr-TR" sz="1600" b="1" dirty="0"/>
              <a:t>Akademik ve idari personel ile öğrencilerin öğle yemekleri aynı mutfaklarda hazırlanmakta ve aynı çeşit yemek değişik salonlarda hizmete sunulmaktadır. </a:t>
            </a:r>
          </a:p>
          <a:p>
            <a:pPr marL="285750" indent="-285750">
              <a:buFont typeface="Wingdings" panose="05000000000000000000" pitchFamily="2" charset="2"/>
              <a:buChar char="ü"/>
            </a:pPr>
            <a:endParaRPr lang="tr-TR" sz="1600" b="1" dirty="0"/>
          </a:p>
          <a:p>
            <a:pPr marL="285750" indent="-285750">
              <a:buFont typeface="Wingdings" panose="05000000000000000000" pitchFamily="2" charset="2"/>
              <a:buChar char="ü"/>
            </a:pPr>
            <a:r>
              <a:rPr lang="tr-TR" sz="1600" b="1" dirty="0"/>
              <a:t>Yemek hizmetlerinin ücretlendirilmesi öğrenci kimlik kartına yüklenen bakiyelerden satışa sunulmaktadır.</a:t>
            </a:r>
          </a:p>
          <a:p>
            <a:pPr marL="285750" indent="-285750">
              <a:buFont typeface="Wingdings" panose="05000000000000000000" pitchFamily="2" charset="2"/>
              <a:buChar char="ü"/>
            </a:pPr>
            <a:endParaRPr lang="tr-TR" sz="1600" b="1" dirty="0"/>
          </a:p>
          <a:p>
            <a:pPr marL="285750" indent="-285750" algn="just">
              <a:buFont typeface="Wingdings" panose="05000000000000000000" pitchFamily="2" charset="2"/>
              <a:buChar char="ü"/>
            </a:pPr>
            <a:r>
              <a:rPr lang="tr-TR" sz="1600" b="1" dirty="0"/>
              <a:t>Kafeterya olarak F Blok zemin katta bir adet ve üniversite bahçesinde basketbol salonunun yanında hizmet veren bir adet kafeteryamız bulunmaktadır. Ayrıca F Blok 1.katta yiyecek-içecek otomatı bulunmaktadır.</a:t>
            </a:r>
          </a:p>
          <a:p>
            <a:pPr marL="285750" indent="-285750">
              <a:buFont typeface="Wingdings" panose="05000000000000000000" pitchFamily="2" charset="2"/>
              <a:buChar char="ü"/>
            </a:pPr>
            <a:endParaRPr lang="tr-TR" sz="1600" b="1" dirty="0"/>
          </a:p>
          <a:p>
            <a:endParaRPr lang="tr-TR" sz="1600" b="1" dirty="0"/>
          </a:p>
        </p:txBody>
      </p:sp>
      <p:pic>
        <p:nvPicPr>
          <p:cNvPr id="3074" name="Picture 2" descr="bandırma onyedi eylül üniversitesi öğrenci yemekhanes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2914" y="1514019"/>
            <a:ext cx="2243593" cy="14961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dayogrenci.bandirma.edu.tr/Content/Web/Yuklemeler/Sayfa/Resim/thumb/1088/add2d477-c789-02a3-6437-0d5a025159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914" y="3427130"/>
            <a:ext cx="2243593" cy="149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93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910" y="243136"/>
            <a:ext cx="8534400" cy="1507067"/>
          </a:xfrm>
        </p:spPr>
        <p:txBody>
          <a:bodyPr>
            <a:normAutofit/>
          </a:bodyPr>
          <a:lstStyle/>
          <a:p>
            <a:r>
              <a:rPr lang="tr-TR" sz="3200" dirty="0"/>
              <a:t>SPOR</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6" name="Metin kutusu 5"/>
          <p:cNvSpPr txBox="1"/>
          <p:nvPr/>
        </p:nvSpPr>
        <p:spPr>
          <a:xfrm>
            <a:off x="474453" y="1414732"/>
            <a:ext cx="8013939" cy="5262979"/>
          </a:xfrm>
          <a:prstGeom prst="rect">
            <a:avLst/>
          </a:prstGeom>
          <a:noFill/>
        </p:spPr>
        <p:txBody>
          <a:bodyPr wrap="square" rtlCol="0">
            <a:spAutoFit/>
          </a:bodyPr>
          <a:lstStyle/>
          <a:p>
            <a:pPr marL="285750" indent="-285750" algn="just">
              <a:buFont typeface="Wingdings" panose="05000000000000000000" pitchFamily="2" charset="2"/>
              <a:buChar char="ü"/>
            </a:pPr>
            <a:r>
              <a:rPr lang="tr-TR" sz="1600" b="1" dirty="0"/>
              <a:t>Üniversite Sporları Federasyon Başkanlığı’nın üniversiteler arası düzenlemiş olduğu spor müsabakalarına basketbol, bilek güreşi,  E-Spor, futbol, </a:t>
            </a:r>
            <a:r>
              <a:rPr lang="tr-TR" sz="1600" b="1" dirty="0" err="1"/>
              <a:t>kickboks</a:t>
            </a:r>
            <a:r>
              <a:rPr lang="tr-TR" sz="1600" b="1" dirty="0"/>
              <a:t>, korumalı futbol, kros, masa tenisi,  okçuluk, satranç, tekvando, voleybol  gibi spor dalında  bayan ve erkek takımları ile  katılmaktayız.</a:t>
            </a:r>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r>
              <a:rPr lang="tr-TR" sz="1600" b="1" dirty="0"/>
              <a:t>Üniversitemize bağlı fakülte, yüksekokul ve meslek yüksekokullarımız öğrencileri arasında her yıl, halı saha futbol, basketbol, masa tenisi, satranç müsabakaları düzenlenmektedir. Sağlık, Kültür ve Spor Daire Başkanlığı müsabakalarda spor malzemesi, sakatlanma ve yaralanmalarına karşı sağlık hizmeti vermekte ayrıca dereceye giren takımlara da kupa ve madalyalarını temin etmektedir.</a:t>
            </a:r>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r>
              <a:rPr lang="tr-TR" sz="1600" b="1" dirty="0"/>
              <a:t>Öğrenci, idari ve akademik personelimizin üniversitemizin tüm spor tesislerinden ve malzemelerinden sağlıklı bir şekilde yararlanabilmeleri için çalışma planı ve organizasyonu yapılarak en üst düzeyde faydalanmaları sağlanmaktadır.</a:t>
            </a:r>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endParaRPr lang="tr-TR" sz="1600" b="1" dirty="0"/>
          </a:p>
          <a:p>
            <a:pPr marL="285750" indent="-285750" algn="just">
              <a:buFont typeface="Wingdings" panose="05000000000000000000" pitchFamily="2" charset="2"/>
              <a:buChar char="ü"/>
            </a:pPr>
            <a:endParaRPr lang="tr-TR" sz="1600" b="1" dirty="0"/>
          </a:p>
        </p:txBody>
      </p:sp>
      <p:pic>
        <p:nvPicPr>
          <p:cNvPr id="4098" name="Picture 2" descr="https://sksdb.bandirma.edu.tr/Content/Web/Yuklemeler/Sayfa/Resim/thumb/72/a863ae97-7a52-c0a5-6284-c5079d36fa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100" y="964699"/>
            <a:ext cx="19050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ksdb.bandirma.edu.tr/Content/Web/Yuklemeler/Sayfa/Resim/thumb/72/d031f43a-20dc-867f-d65c-5f2463c230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100" y="2471766"/>
            <a:ext cx="19050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ksdb.bandirma.edu.tr/Content/Web/Yuklemeler/Sayfa/Resim/thumb/72/4306b168-5c79-bfe0-5c45-c1c8f60beb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1100" y="3988358"/>
            <a:ext cx="19050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ksdb.bandirma.edu.tr/Content/Web/Yuklemeler/Sayfa/Resim/72/d6bcc008-b071-4fc6-29fe-478fbb81f64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1100" y="5368459"/>
            <a:ext cx="1963878" cy="130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6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910" y="243136"/>
            <a:ext cx="8534400" cy="1507067"/>
          </a:xfrm>
        </p:spPr>
        <p:txBody>
          <a:bodyPr>
            <a:normAutofit/>
          </a:bodyPr>
          <a:lstStyle/>
          <a:p>
            <a:r>
              <a:rPr lang="tr-TR" sz="3200" dirty="0"/>
              <a:t>KÜLTÜREL FAALİYETLER</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sp>
        <p:nvSpPr>
          <p:cNvPr id="6" name="Metin kutusu 5"/>
          <p:cNvSpPr txBox="1"/>
          <p:nvPr/>
        </p:nvSpPr>
        <p:spPr>
          <a:xfrm>
            <a:off x="367910" y="1471907"/>
            <a:ext cx="8013939" cy="5078313"/>
          </a:xfrm>
          <a:prstGeom prst="rect">
            <a:avLst/>
          </a:prstGeom>
          <a:noFill/>
        </p:spPr>
        <p:txBody>
          <a:bodyPr wrap="square" rtlCol="0">
            <a:spAutoFit/>
          </a:bodyPr>
          <a:lstStyle/>
          <a:p>
            <a:pPr marL="285750" indent="-285750" algn="just">
              <a:buFont typeface="Wingdings" panose="05000000000000000000" pitchFamily="2" charset="2"/>
              <a:buChar char="ü"/>
            </a:pPr>
            <a:r>
              <a:rPr lang="tr-TR" b="1" dirty="0"/>
              <a:t>Üniversitemiz bünyesinde kurulduğu tarihten bugüne kadar, öğrencilerimizin derslerinden arta kalan serbest zamanlarını en verimli şekilde değerlendirmelerine yönelik olarak, ilgi alanlarına göre kültürel ve güzel sanatlarla ilgili faaliyetleri izlemeleri ya da bu faaliyetlere bizzat kendilerinin katılmaları ve faaliyetin içinde yer almaları, düzenlenen kurs ve eğitimlerle sağlanmıştır.</a:t>
            </a:r>
          </a:p>
          <a:p>
            <a:pPr marL="285750" indent="-285750" algn="just">
              <a:buFont typeface="Wingdings" panose="05000000000000000000" pitchFamily="2" charset="2"/>
              <a:buChar char="ü"/>
            </a:pPr>
            <a:endParaRPr lang="tr-TR" b="1" dirty="0"/>
          </a:p>
          <a:p>
            <a:pPr marL="285750" indent="-285750" algn="just">
              <a:buFont typeface="Wingdings" panose="05000000000000000000" pitchFamily="2" charset="2"/>
              <a:buChar char="ü"/>
            </a:pPr>
            <a:r>
              <a:rPr lang="tr-TR" b="1" dirty="0"/>
              <a:t>Öğrencilerin serbest zamanlarında ilgi ve yeteneklerine göre sanat ve kültür çalışmaları yapmaları için, Resim, Fotoğraf, Halk Oyunları, Klasik Dans, Müzik, Radyoculuk, Tiyatro, Arama-Kurtarma, İlk Yardım, Münazara, Havacılık, Dağcılık ve Spor Tırmanış gibi benzeri birçok faaliyet alanlarında kurslar açılmakta ve eğitim verilmektedir. Öğrencilerin; çalışma gurupları, korolar, müzik gurupları ve topluluk kurmalarına yardımcı olunmakta ve yapmak istedikleri faaliyetlerine dairemizce destek verilmektedir. Üniversite içinde ve dışında konser, gösteri, sergiler düzenlemeleri ve üniversiteler arasında yapılmakta olan yarışmalara katılmaları sağlanmaktadır.</a:t>
            </a:r>
          </a:p>
        </p:txBody>
      </p:sp>
      <p:pic>
        <p:nvPicPr>
          <p:cNvPr id="5122" name="Picture 2" descr="https://sksdb.bandirma.edu.tr/Content/Web/Yuklemeler/Sayfa/Resim/thumb/71/b1c22333-4093-037c-4b1b-568cbceaa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592" y="492902"/>
            <a:ext cx="19050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ksdb.bandirma.edu.tr/Content/Web/Yuklemeler/Sayfa/Resim/thumb/71/9395a034-c2e9-1409-59a9-c6ca5a65954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592" y="1893059"/>
            <a:ext cx="19050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ksdb.bandirma.edu.tr/Content/Web/Yuklemeler/Sayfa/Resim/thumb/71/3e301cf8-d9ab-94b9-f860-d3eb6ab835a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3592" y="3382412"/>
            <a:ext cx="19050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ksdb.bandirma.edu.tr/Content/Web/Yuklemeler/Sayfa/Resim/thumb/71/06813387-8304-45a4-0427-df76ebcff3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592" y="4862240"/>
            <a:ext cx="1905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3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0" y="-415782"/>
            <a:ext cx="8534400" cy="1507067"/>
          </a:xfrm>
        </p:spPr>
        <p:txBody>
          <a:bodyPr>
            <a:normAutofit/>
          </a:bodyPr>
          <a:lstStyle/>
          <a:p>
            <a:r>
              <a:rPr lang="tr-TR" sz="3200" dirty="0"/>
              <a:t>bölümümüz</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9668" y="0"/>
            <a:ext cx="1262332" cy="1262332"/>
          </a:xfrm>
        </p:spPr>
      </p:pic>
      <p:pic>
        <p:nvPicPr>
          <p:cNvPr id="7" name="Picture 10" descr="http://i1.wp.com/www.ekonomianaliz.com/wp-content/uploads/EKONOMETR%C4%B0_%C3%96SYM_kpss-ist.jpg?resize=650%2C280&amp;h=180&amp;w=350&amp;zc=1"/>
          <p:cNvPicPr>
            <a:picLocks noChangeAspect="1" noChangeArrowheads="1"/>
          </p:cNvPicPr>
          <p:nvPr/>
        </p:nvPicPr>
        <p:blipFill>
          <a:blip r:embed="rId3"/>
          <a:srcRect/>
          <a:stretch>
            <a:fillRect/>
          </a:stretch>
        </p:blipFill>
        <p:spPr bwMode="auto">
          <a:xfrm>
            <a:off x="1845856" y="1543573"/>
            <a:ext cx="7120144" cy="3071834"/>
          </a:xfrm>
          <a:prstGeom prst="rect">
            <a:avLst/>
          </a:prstGeom>
          <a:noFill/>
        </p:spPr>
      </p:pic>
      <p:pic>
        <p:nvPicPr>
          <p:cNvPr id="8" name="Picture 8" descr="http://www.kitapgalerisi.com/images_kucuk/f31/TEMEL-EKONOMETRi_125531_1.jpg"/>
          <p:cNvPicPr>
            <a:picLocks noChangeAspect="1" noChangeArrowheads="1"/>
          </p:cNvPicPr>
          <p:nvPr/>
        </p:nvPicPr>
        <p:blipFill>
          <a:blip r:embed="rId4"/>
          <a:srcRect/>
          <a:stretch>
            <a:fillRect/>
          </a:stretch>
        </p:blipFill>
        <p:spPr bwMode="auto">
          <a:xfrm>
            <a:off x="3480674" y="977105"/>
            <a:ext cx="3850508" cy="5500726"/>
          </a:xfrm>
          <a:prstGeom prst="rect">
            <a:avLst/>
          </a:prstGeom>
          <a:noFill/>
        </p:spPr>
      </p:pic>
      <p:pic>
        <p:nvPicPr>
          <p:cNvPr id="9" name="Picture 4" descr="http://www.ekonomianaliz.com/wp-content/uploads/EKONOMETR%C4%B0-ekonomi-analiz.jpg"/>
          <p:cNvPicPr>
            <a:picLocks noChangeAspect="1" noChangeArrowheads="1"/>
          </p:cNvPicPr>
          <p:nvPr/>
        </p:nvPicPr>
        <p:blipFill>
          <a:blip r:embed="rId5"/>
          <a:srcRect/>
          <a:stretch>
            <a:fillRect/>
          </a:stretch>
        </p:blipFill>
        <p:spPr bwMode="auto">
          <a:xfrm>
            <a:off x="2491278" y="812817"/>
            <a:ext cx="5829300" cy="5829301"/>
          </a:xfrm>
          <a:prstGeom prst="rect">
            <a:avLst/>
          </a:prstGeom>
          <a:noFill/>
        </p:spPr>
      </p:pic>
      <p:pic>
        <p:nvPicPr>
          <p:cNvPr id="10" name="Picture 12" descr="http://www.efilyayinevi.com/upload/mce/tuba_ekonometri.jpg"/>
          <p:cNvPicPr>
            <a:picLocks noChangeAspect="1" noChangeArrowheads="1"/>
          </p:cNvPicPr>
          <p:nvPr/>
        </p:nvPicPr>
        <p:blipFill>
          <a:blip r:embed="rId6">
            <a:lum contrast="20000"/>
          </a:blip>
          <a:srcRect/>
          <a:stretch>
            <a:fillRect/>
          </a:stretch>
        </p:blipFill>
        <p:spPr bwMode="auto">
          <a:xfrm>
            <a:off x="3295220" y="762802"/>
            <a:ext cx="4446996" cy="5929330"/>
          </a:xfrm>
          <a:prstGeom prst="rect">
            <a:avLst/>
          </a:prstGeom>
          <a:noFill/>
        </p:spPr>
      </p:pic>
      <p:pic>
        <p:nvPicPr>
          <p:cNvPr id="12" name="Picture 18" descr="http://www.xtb.com.tr/XTB-hakkinda/Lisans-Belgelerimiz/~/media/xtb_tr/ikonlar/lisanslar/turkey-spk.jpg"/>
          <p:cNvPicPr>
            <a:picLocks noChangeAspect="1" noChangeArrowheads="1"/>
          </p:cNvPicPr>
          <p:nvPr/>
        </p:nvPicPr>
        <p:blipFill>
          <a:blip r:embed="rId7"/>
          <a:srcRect/>
          <a:stretch>
            <a:fillRect/>
          </a:stretch>
        </p:blipFill>
        <p:spPr bwMode="auto">
          <a:xfrm>
            <a:off x="2248372" y="691364"/>
            <a:ext cx="6072206" cy="6072206"/>
          </a:xfrm>
          <a:prstGeom prst="rect">
            <a:avLst/>
          </a:prstGeom>
          <a:noFill/>
        </p:spPr>
      </p:pic>
      <p:pic>
        <p:nvPicPr>
          <p:cNvPr id="13" name="Picture 6" descr="http://www.usakcity.com/images/haberler/usak_universitesine_ekonometri_bolumu_h2288.jpg"/>
          <p:cNvPicPr>
            <a:picLocks noChangeAspect="1" noChangeArrowheads="1"/>
          </p:cNvPicPr>
          <p:nvPr/>
        </p:nvPicPr>
        <p:blipFill>
          <a:blip r:embed="rId8"/>
          <a:srcRect/>
          <a:stretch>
            <a:fillRect/>
          </a:stretch>
        </p:blipFill>
        <p:spPr bwMode="auto">
          <a:xfrm>
            <a:off x="2602030" y="1559971"/>
            <a:ext cx="6363970" cy="3302386"/>
          </a:xfrm>
          <a:prstGeom prst="rect">
            <a:avLst/>
          </a:prstGeom>
          <a:noFill/>
        </p:spPr>
      </p:pic>
      <p:pic>
        <p:nvPicPr>
          <p:cNvPr id="14" name="Picture 2" descr="http://zaferteber.com/wp-content/uploads/2012/05/Ekonetri-nedir.jpg"/>
          <p:cNvPicPr>
            <a:picLocks noChangeAspect="1" noChangeArrowheads="1"/>
          </p:cNvPicPr>
          <p:nvPr/>
        </p:nvPicPr>
        <p:blipFill>
          <a:blip r:embed="rId9"/>
          <a:srcRect t="18750"/>
          <a:stretch>
            <a:fillRect/>
          </a:stretch>
        </p:blipFill>
        <p:spPr bwMode="auto">
          <a:xfrm>
            <a:off x="2224578" y="1993088"/>
            <a:ext cx="6096000" cy="2476497"/>
          </a:xfrm>
          <a:prstGeom prst="rect">
            <a:avLst/>
          </a:prstGeom>
          <a:noFill/>
        </p:spPr>
      </p:pic>
      <p:pic>
        <p:nvPicPr>
          <p:cNvPr id="15" name="Picture 14" descr="http://www.serhattv.com.tr/files/news/thumb/d7ee46ab3d.jpg"/>
          <p:cNvPicPr>
            <a:picLocks noChangeAspect="1" noChangeArrowheads="1"/>
          </p:cNvPicPr>
          <p:nvPr/>
        </p:nvPicPr>
        <p:blipFill>
          <a:blip r:embed="rId10"/>
          <a:srcRect/>
          <a:stretch>
            <a:fillRect/>
          </a:stretch>
        </p:blipFill>
        <p:spPr bwMode="auto">
          <a:xfrm>
            <a:off x="2196851" y="1656223"/>
            <a:ext cx="6643734" cy="4429156"/>
          </a:xfrm>
          <a:prstGeom prst="rect">
            <a:avLst/>
          </a:prstGeom>
          <a:noFill/>
        </p:spPr>
      </p:pic>
      <p:pic>
        <p:nvPicPr>
          <p:cNvPr id="16" name="Picture 20" descr="http://www.ozcanmehmet.com/wp-content/uploads/2013/05/economic_forecasting.jpg"/>
          <p:cNvPicPr>
            <a:picLocks noChangeAspect="1" noChangeArrowheads="1"/>
          </p:cNvPicPr>
          <p:nvPr/>
        </p:nvPicPr>
        <p:blipFill>
          <a:blip r:embed="rId11"/>
          <a:srcRect/>
          <a:stretch>
            <a:fillRect/>
          </a:stretch>
        </p:blipFill>
        <p:spPr bwMode="auto">
          <a:xfrm>
            <a:off x="2224578" y="1099484"/>
            <a:ext cx="6849475" cy="4857784"/>
          </a:xfrm>
          <a:prstGeom prst="rect">
            <a:avLst/>
          </a:prstGeom>
          <a:noFill/>
        </p:spPr>
      </p:pic>
    </p:spTree>
    <p:extLst>
      <p:ext uri="{BB962C8B-B14F-4D97-AF65-F5344CB8AC3E}">
        <p14:creationId xmlns:p14="http://schemas.microsoft.com/office/powerpoint/2010/main" val="2396705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80">
                                          <p:stCondLst>
                                            <p:cond delay="0"/>
                                          </p:stCondLst>
                                        </p:cTn>
                                        <p:tgtEl>
                                          <p:spTgt spid="15"/>
                                        </p:tgtEl>
                                      </p:cBhvr>
                                    </p:animEffect>
                                    <p:anim calcmode="lin" valueType="num">
                                      <p:cBhvr>
                                        <p:cTn id="1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2" dur="26">
                                          <p:stCondLst>
                                            <p:cond delay="650"/>
                                          </p:stCondLst>
                                        </p:cTn>
                                        <p:tgtEl>
                                          <p:spTgt spid="15"/>
                                        </p:tgtEl>
                                      </p:cBhvr>
                                      <p:to x="100000" y="60000"/>
                                    </p:animScale>
                                    <p:animScale>
                                      <p:cBhvr>
                                        <p:cTn id="133" dur="166" decel="50000">
                                          <p:stCondLst>
                                            <p:cond delay="676"/>
                                          </p:stCondLst>
                                        </p:cTn>
                                        <p:tgtEl>
                                          <p:spTgt spid="15"/>
                                        </p:tgtEl>
                                      </p:cBhvr>
                                      <p:to x="100000" y="100000"/>
                                    </p:animScale>
                                    <p:animScale>
                                      <p:cBhvr>
                                        <p:cTn id="134" dur="26">
                                          <p:stCondLst>
                                            <p:cond delay="1312"/>
                                          </p:stCondLst>
                                        </p:cTn>
                                        <p:tgtEl>
                                          <p:spTgt spid="15"/>
                                        </p:tgtEl>
                                      </p:cBhvr>
                                      <p:to x="100000" y="80000"/>
                                    </p:animScale>
                                    <p:animScale>
                                      <p:cBhvr>
                                        <p:cTn id="135" dur="166" decel="50000">
                                          <p:stCondLst>
                                            <p:cond delay="1338"/>
                                          </p:stCondLst>
                                        </p:cTn>
                                        <p:tgtEl>
                                          <p:spTgt spid="15"/>
                                        </p:tgtEl>
                                      </p:cBhvr>
                                      <p:to x="100000" y="100000"/>
                                    </p:animScale>
                                    <p:animScale>
                                      <p:cBhvr>
                                        <p:cTn id="136" dur="26">
                                          <p:stCondLst>
                                            <p:cond delay="1642"/>
                                          </p:stCondLst>
                                        </p:cTn>
                                        <p:tgtEl>
                                          <p:spTgt spid="15"/>
                                        </p:tgtEl>
                                      </p:cBhvr>
                                      <p:to x="100000" y="90000"/>
                                    </p:animScale>
                                    <p:animScale>
                                      <p:cBhvr>
                                        <p:cTn id="137" dur="166" decel="50000">
                                          <p:stCondLst>
                                            <p:cond delay="1668"/>
                                          </p:stCondLst>
                                        </p:cTn>
                                        <p:tgtEl>
                                          <p:spTgt spid="15"/>
                                        </p:tgtEl>
                                      </p:cBhvr>
                                      <p:to x="100000" y="100000"/>
                                    </p:animScale>
                                    <p:animScale>
                                      <p:cBhvr>
                                        <p:cTn id="138" dur="26">
                                          <p:stCondLst>
                                            <p:cond delay="1808"/>
                                          </p:stCondLst>
                                        </p:cTn>
                                        <p:tgtEl>
                                          <p:spTgt spid="15"/>
                                        </p:tgtEl>
                                      </p:cBhvr>
                                      <p:to x="100000" y="95000"/>
                                    </p:animScale>
                                    <p:animScale>
                                      <p:cBhvr>
                                        <p:cTn id="139" dur="166" decel="50000">
                                          <p:stCondLst>
                                            <p:cond delay="1834"/>
                                          </p:stCondLst>
                                        </p:cTn>
                                        <p:tgtEl>
                                          <p:spTgt spid="15"/>
                                        </p:tgtEl>
                                      </p:cBhvr>
                                      <p:to x="100000" y="100000"/>
                                    </p:animScale>
                                  </p:childTnLst>
                                </p:cTn>
                              </p:par>
                            </p:childTnLst>
                          </p:cTn>
                        </p:par>
                        <p:par>
                          <p:cTn id="140" fill="hold">
                            <p:stCondLst>
                              <p:cond delay="16000"/>
                            </p:stCondLst>
                            <p:childTnLst>
                              <p:par>
                                <p:cTn id="141" presetID="26" presetClass="entr" presetSubtype="0" fill="hold" nodeType="after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ipe(down)">
                                      <p:cBhvr>
                                        <p:cTn id="143" dur="580">
                                          <p:stCondLst>
                                            <p:cond delay="0"/>
                                          </p:stCondLst>
                                        </p:cTn>
                                        <p:tgtEl>
                                          <p:spTgt spid="16"/>
                                        </p:tgtEl>
                                      </p:cBhvr>
                                    </p:animEffect>
                                    <p:anim calcmode="lin" valueType="num">
                                      <p:cBhvr>
                                        <p:cTn id="1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9" dur="26">
                                          <p:stCondLst>
                                            <p:cond delay="650"/>
                                          </p:stCondLst>
                                        </p:cTn>
                                        <p:tgtEl>
                                          <p:spTgt spid="16"/>
                                        </p:tgtEl>
                                      </p:cBhvr>
                                      <p:to x="100000" y="60000"/>
                                    </p:animScale>
                                    <p:animScale>
                                      <p:cBhvr>
                                        <p:cTn id="150" dur="166" decel="50000">
                                          <p:stCondLst>
                                            <p:cond delay="676"/>
                                          </p:stCondLst>
                                        </p:cTn>
                                        <p:tgtEl>
                                          <p:spTgt spid="16"/>
                                        </p:tgtEl>
                                      </p:cBhvr>
                                      <p:to x="100000" y="100000"/>
                                    </p:animScale>
                                    <p:animScale>
                                      <p:cBhvr>
                                        <p:cTn id="151" dur="26">
                                          <p:stCondLst>
                                            <p:cond delay="1312"/>
                                          </p:stCondLst>
                                        </p:cTn>
                                        <p:tgtEl>
                                          <p:spTgt spid="16"/>
                                        </p:tgtEl>
                                      </p:cBhvr>
                                      <p:to x="100000" y="80000"/>
                                    </p:animScale>
                                    <p:animScale>
                                      <p:cBhvr>
                                        <p:cTn id="152" dur="166" decel="50000">
                                          <p:stCondLst>
                                            <p:cond delay="1338"/>
                                          </p:stCondLst>
                                        </p:cTn>
                                        <p:tgtEl>
                                          <p:spTgt spid="16"/>
                                        </p:tgtEl>
                                      </p:cBhvr>
                                      <p:to x="100000" y="100000"/>
                                    </p:animScale>
                                    <p:animScale>
                                      <p:cBhvr>
                                        <p:cTn id="153" dur="26">
                                          <p:stCondLst>
                                            <p:cond delay="1642"/>
                                          </p:stCondLst>
                                        </p:cTn>
                                        <p:tgtEl>
                                          <p:spTgt spid="16"/>
                                        </p:tgtEl>
                                      </p:cBhvr>
                                      <p:to x="100000" y="90000"/>
                                    </p:animScale>
                                    <p:animScale>
                                      <p:cBhvr>
                                        <p:cTn id="154" dur="166" decel="50000">
                                          <p:stCondLst>
                                            <p:cond delay="1668"/>
                                          </p:stCondLst>
                                        </p:cTn>
                                        <p:tgtEl>
                                          <p:spTgt spid="16"/>
                                        </p:tgtEl>
                                      </p:cBhvr>
                                      <p:to x="100000" y="100000"/>
                                    </p:animScale>
                                    <p:animScale>
                                      <p:cBhvr>
                                        <p:cTn id="155" dur="26">
                                          <p:stCondLst>
                                            <p:cond delay="1808"/>
                                          </p:stCondLst>
                                        </p:cTn>
                                        <p:tgtEl>
                                          <p:spTgt spid="16"/>
                                        </p:tgtEl>
                                      </p:cBhvr>
                                      <p:to x="100000" y="95000"/>
                                    </p:animScale>
                                    <p:animScale>
                                      <p:cBhvr>
                                        <p:cTn id="15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3045</TotalTime>
  <Words>770</Words>
  <Application>Microsoft Office PowerPoint</Application>
  <PresentationFormat>Geniş ekran</PresentationFormat>
  <Paragraphs>82</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Arial</vt:lpstr>
      <vt:lpstr>Century Gothic</vt:lpstr>
      <vt:lpstr>Wingdings</vt:lpstr>
      <vt:lpstr>Wingdings 3</vt:lpstr>
      <vt:lpstr>Dilim</vt:lpstr>
      <vt:lpstr>EKONOMETRİ BÖLÜMÜ’NE HOŞGELDİNİZ</vt:lpstr>
      <vt:lpstr>EKONOMETRİ BÖLÜM YÖNETİMİ</vt:lpstr>
      <vt:lpstr>Kuruluş ve programın genel yapısı</vt:lpstr>
      <vt:lpstr>ULAŞIM</vt:lpstr>
      <vt:lpstr>SAĞLIK HİZMETLERİ</vt:lpstr>
      <vt:lpstr>BESLENME HİZMETLERİ</vt:lpstr>
      <vt:lpstr>SPOR</vt:lpstr>
      <vt:lpstr>KÜLTÜREL FAALİYETLER</vt:lpstr>
      <vt:lpstr>bölümümüz</vt:lpstr>
      <vt:lpstr>DERS PLAN VE İÇERİKLERİ</vt:lpstr>
      <vt:lpstr>Bölümümüz öğretim üyeleri</vt:lpstr>
      <vt:lpstr>Bölümümüz öğretim üyeleri</vt:lpstr>
      <vt:lpstr>ARAŞTIRMA GÖREVLİLERİ</vt:lpstr>
      <vt:lpstr>ARAŞTIRMA GÖREVLİLERİ</vt:lpstr>
      <vt:lpstr>Bölüm sekreteriMİZ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ONYEDİ EYLÜL ÜNİVERSİTESİ SOSYAL BİLİMLER ENSTİTÜSÜ EKONOMETRİ TEZLİ YÜKSEK LİSANS pROGRAMI</dc:title>
  <dc:creator>user</dc:creator>
  <cp:lastModifiedBy>hakan ondes</cp:lastModifiedBy>
  <cp:revision>75</cp:revision>
  <dcterms:created xsi:type="dcterms:W3CDTF">2020-01-16T08:38:04Z</dcterms:created>
  <dcterms:modified xsi:type="dcterms:W3CDTF">2022-03-25T13:16:45Z</dcterms:modified>
</cp:coreProperties>
</file>