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57" r:id="rId3"/>
    <p:sldId id="258" r:id="rId4"/>
    <p:sldId id="260" r:id="rId5"/>
    <p:sldId id="261" r:id="rId6"/>
    <p:sldId id="263" r:id="rId7"/>
    <p:sldId id="264"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snapToGrid="0">
      <p:cViewPr varScale="1">
        <p:scale>
          <a:sx n="111" d="100"/>
          <a:sy n="111" d="100"/>
        </p:scale>
        <p:origin x="534"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260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2457BA37-307F-41A8-9BE3-A23D8AB9EF72}" type="datetimeFigureOut">
              <a:rPr lang="tr-TR" smtClean="0"/>
              <a:t>23.01.2020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135387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3753024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535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5656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2315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292985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2376070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112598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295757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57BA37-307F-41A8-9BE3-A23D8AB9EF72}"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4396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457BA37-307F-41A8-9BE3-A23D8AB9EF72}"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397823070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457BA37-307F-41A8-9BE3-A23D8AB9EF72}" type="datetimeFigureOut">
              <a:rPr lang="tr-TR" smtClean="0"/>
              <a:t>23.01.2020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13243693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57BA37-307F-41A8-9BE3-A23D8AB9EF72}" type="datetimeFigureOut">
              <a:rPr lang="tr-TR" smtClean="0"/>
              <a:t>23.01.2020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279162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7BA37-307F-41A8-9BE3-A23D8AB9EF72}" type="datetimeFigureOut">
              <a:rPr lang="tr-TR" smtClean="0"/>
              <a:t>23.01.2020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287675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457BA37-307F-41A8-9BE3-A23D8AB9EF72}"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41686308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457BA37-307F-41A8-9BE3-A23D8AB9EF72}"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2670BA-BF90-4D57-9669-C26A7CC3B815}" type="slidenum">
              <a:rPr lang="tr-TR" smtClean="0"/>
              <a:t>‹#›</a:t>
            </a:fld>
            <a:endParaRPr lang="tr-TR"/>
          </a:p>
        </p:txBody>
      </p:sp>
    </p:spTree>
    <p:extLst>
      <p:ext uri="{BB962C8B-B14F-4D97-AF65-F5344CB8AC3E}">
        <p14:creationId xmlns:p14="http://schemas.microsoft.com/office/powerpoint/2010/main" val="16016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457BA37-307F-41A8-9BE3-A23D8AB9EF72}" type="datetimeFigureOut">
              <a:rPr lang="tr-TR" smtClean="0"/>
              <a:t>23.01.2020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C2670BA-BF90-4D57-9669-C26A7CC3B815}" type="slidenum">
              <a:rPr lang="tr-TR" smtClean="0"/>
              <a:t>‹#›</a:t>
            </a:fld>
            <a:endParaRPr lang="tr-TR"/>
          </a:p>
        </p:txBody>
      </p:sp>
    </p:spTree>
    <p:extLst>
      <p:ext uri="{BB962C8B-B14F-4D97-AF65-F5344CB8AC3E}">
        <p14:creationId xmlns:p14="http://schemas.microsoft.com/office/powerpoint/2010/main" val="3927128237"/>
      </p:ext>
    </p:extLst>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32559" y="4289512"/>
            <a:ext cx="9144000" cy="2387600"/>
          </a:xfrm>
        </p:spPr>
        <p:txBody>
          <a:bodyPr>
            <a:normAutofit fontScale="90000"/>
          </a:bodyPr>
          <a:lstStyle/>
          <a:p>
            <a:r>
              <a:rPr lang="tr-TR" sz="4000" dirty="0" smtClean="0"/>
              <a:t>BANDIRMA ONYEDİ EYLÜL ÜNİVERSİTESİ SOSYAL BİLİMLER ENSTİTÜSÜ EKONOMETRİ TEZLİ YÜKSEK LİSANS </a:t>
            </a:r>
            <a:r>
              <a:rPr lang="tr-TR" sz="4000" dirty="0" err="1" smtClean="0"/>
              <a:t>pROGRAM</a:t>
            </a:r>
            <a:r>
              <a:rPr lang="tr-TR" sz="4000" dirty="0" smtClean="0"/>
              <a:t> TANITIMI</a:t>
            </a:r>
            <a:endParaRPr lang="tr-TR" sz="4000" dirty="0"/>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r="17" b="6558"/>
          <a:stretch/>
        </p:blipFill>
        <p:spPr>
          <a:xfrm>
            <a:off x="0" y="-1"/>
            <a:ext cx="12191999" cy="4738256"/>
          </a:xfrm>
          <a:prstGeom prst="rect">
            <a:avLst/>
          </a:prstGeom>
        </p:spPr>
      </p:pic>
    </p:spTree>
    <p:extLst>
      <p:ext uri="{BB962C8B-B14F-4D97-AF65-F5344CB8AC3E}">
        <p14:creationId xmlns:p14="http://schemas.microsoft.com/office/powerpoint/2010/main" val="3760408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kuruluş ve programın genel yapısı</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474453" y="1414732"/>
            <a:ext cx="8013939" cy="369332"/>
          </a:xfrm>
          <a:prstGeom prst="rect">
            <a:avLst/>
          </a:prstGeom>
          <a:noFill/>
        </p:spPr>
        <p:txBody>
          <a:bodyPr wrap="square" rtlCol="0">
            <a:spAutoFit/>
          </a:bodyPr>
          <a:lstStyle/>
          <a:p>
            <a:endParaRPr lang="tr-TR" dirty="0"/>
          </a:p>
        </p:txBody>
      </p:sp>
      <p:sp>
        <p:nvSpPr>
          <p:cNvPr id="7" name="Metin kutusu 6"/>
          <p:cNvSpPr txBox="1"/>
          <p:nvPr/>
        </p:nvSpPr>
        <p:spPr>
          <a:xfrm>
            <a:off x="367910" y="1526875"/>
            <a:ext cx="7686136" cy="3416320"/>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t>Ekonometri Tezli Yüksek Lisans programına 2016-2017 Eğitim-Öğretim yılı Güz döneminde öğrenci alınıma başlanmıştır.</a:t>
            </a:r>
          </a:p>
          <a:p>
            <a:pPr algn="just"/>
            <a:endParaRPr lang="tr-TR" dirty="0" smtClean="0"/>
          </a:p>
          <a:p>
            <a:pPr marL="285750" indent="-285750" algn="just">
              <a:buFont typeface="Wingdings" panose="05000000000000000000" pitchFamily="2" charset="2"/>
              <a:buChar char="ü"/>
            </a:pPr>
            <a:r>
              <a:rPr lang="tr-TR" dirty="0" smtClean="0"/>
              <a:t>Ekonometri Tezli </a:t>
            </a:r>
            <a:r>
              <a:rPr lang="tr-TR" dirty="0"/>
              <a:t>Yüksek Lisans Programı İktisadi ve İdari Bilimler Fakültesi Ekonometri Bölümü tarafından yürütülmektedir. </a:t>
            </a:r>
            <a:endParaRPr lang="tr-TR" dirty="0" smtClean="0"/>
          </a:p>
          <a:p>
            <a:pPr algn="just"/>
            <a:endParaRPr lang="tr-TR" dirty="0" smtClean="0"/>
          </a:p>
          <a:p>
            <a:pPr marL="285750" indent="-285750" algn="just">
              <a:buFont typeface="Wingdings" panose="05000000000000000000" pitchFamily="2" charset="2"/>
              <a:buChar char="ü"/>
            </a:pPr>
            <a:r>
              <a:rPr lang="tr-TR" dirty="0" smtClean="0"/>
              <a:t>Ekonometri </a:t>
            </a:r>
            <a:r>
              <a:rPr lang="tr-TR" dirty="0"/>
              <a:t>Bölümü matematik, istatistik ve yöneylem araştırmasından </a:t>
            </a:r>
            <a:r>
              <a:rPr lang="tr-TR" dirty="0" smtClean="0"/>
              <a:t>yararlanarak, </a:t>
            </a:r>
            <a:r>
              <a:rPr lang="tr-TR" dirty="0"/>
              <a:t>iktisat </a:t>
            </a:r>
            <a:r>
              <a:rPr lang="tr-TR" dirty="0" smtClean="0"/>
              <a:t>ile ilgili </a:t>
            </a:r>
            <a:r>
              <a:rPr lang="tr-TR" dirty="0"/>
              <a:t>çeşitli sorunları analiz etmek ve en uygun kararların alınmasını sağlayarak ilgili konularda eğitim ve araştırma yapar. </a:t>
            </a:r>
            <a:endParaRPr lang="tr-TR" dirty="0" smtClean="0"/>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smtClean="0"/>
              <a:t>Programın </a:t>
            </a:r>
            <a:r>
              <a:rPr lang="tr-TR" dirty="0"/>
              <a:t>eğitim dili Türkçedir.</a:t>
            </a:r>
          </a:p>
        </p:txBody>
      </p:sp>
    </p:spTree>
    <p:extLst>
      <p:ext uri="{BB962C8B-B14F-4D97-AF65-F5344CB8AC3E}">
        <p14:creationId xmlns:p14="http://schemas.microsoft.com/office/powerpoint/2010/main" val="1499524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7526" y="0"/>
            <a:ext cx="8534400" cy="1507067"/>
          </a:xfrm>
        </p:spPr>
        <p:txBody>
          <a:bodyPr>
            <a:normAutofit/>
          </a:bodyPr>
          <a:lstStyle/>
          <a:p>
            <a:r>
              <a:rPr lang="tr-TR" sz="3200" dirty="0" smtClean="0"/>
              <a:t>Kabul ve kayıt koşulları</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448574" y="1104181"/>
            <a:ext cx="8686800" cy="4770537"/>
          </a:xfrm>
          <a:prstGeom prst="rect">
            <a:avLst/>
          </a:prstGeom>
          <a:noFill/>
        </p:spPr>
        <p:txBody>
          <a:bodyPr wrap="square" rtlCol="0">
            <a:spAutoFit/>
          </a:bodyPr>
          <a:lstStyle/>
          <a:p>
            <a:pPr marL="342900" indent="-342900" algn="just">
              <a:buFont typeface="Wingdings" panose="05000000000000000000" pitchFamily="2" charset="2"/>
              <a:buChar char="ü"/>
            </a:pPr>
            <a:r>
              <a:rPr lang="tr-TR" sz="1600" dirty="0" smtClean="0"/>
              <a:t>Lisans diploması</a:t>
            </a:r>
          </a:p>
          <a:p>
            <a:pPr algn="just"/>
            <a:endParaRPr lang="tr-TR" sz="1600" dirty="0" smtClean="0"/>
          </a:p>
          <a:p>
            <a:pPr marL="342900" indent="-342900" algn="just">
              <a:buFont typeface="Wingdings" panose="05000000000000000000" pitchFamily="2" charset="2"/>
              <a:buChar char="ü"/>
            </a:pPr>
            <a:r>
              <a:rPr lang="tr-TR" sz="1600" dirty="0" smtClean="0"/>
              <a:t>Akademik </a:t>
            </a:r>
            <a:r>
              <a:rPr lang="tr-TR" sz="1600" dirty="0"/>
              <a:t>Personel ve Lisansüstü Eğitimi Giriş Sınavının (ALES) ilgili dalından ya da </a:t>
            </a:r>
            <a:r>
              <a:rPr lang="tr-TR" sz="1600" dirty="0" err="1" smtClean="0"/>
              <a:t>eşlenirliği</a:t>
            </a:r>
            <a:r>
              <a:rPr lang="tr-TR" sz="1600" dirty="0" smtClean="0"/>
              <a:t> </a:t>
            </a:r>
            <a:r>
              <a:rPr lang="tr-TR" sz="1600" dirty="0"/>
              <a:t>kabul edilen sınavlardan (GRE/GMAT) en az 55 almış </a:t>
            </a:r>
            <a:r>
              <a:rPr lang="tr-TR" sz="1600" dirty="0" smtClean="0"/>
              <a:t>olmak</a:t>
            </a:r>
          </a:p>
          <a:p>
            <a:pPr algn="just"/>
            <a:endParaRPr lang="tr-TR" sz="1600" dirty="0"/>
          </a:p>
          <a:p>
            <a:pPr marL="342900" indent="-342900" algn="just">
              <a:buFont typeface="Wingdings" panose="05000000000000000000" pitchFamily="2" charset="2"/>
              <a:buChar char="ü"/>
            </a:pPr>
            <a:r>
              <a:rPr lang="tr-TR" sz="1600" dirty="0" smtClean="0"/>
              <a:t>Adaylardan </a:t>
            </a:r>
            <a:r>
              <a:rPr lang="tr-TR" sz="1600" dirty="0"/>
              <a:t>YDS veya eşdeğeri sınavdan </a:t>
            </a:r>
            <a:r>
              <a:rPr lang="tr-TR" sz="1600" dirty="0" smtClean="0"/>
              <a:t>ya da üniversite </a:t>
            </a:r>
            <a:r>
              <a:rPr lang="tr-TR" sz="1600" dirty="0"/>
              <a:t>yabancı dil sınavından istenilebilecek yeterlilik düzeyine Senatoca karar verilir</a:t>
            </a:r>
            <a:r>
              <a:rPr lang="tr-TR" sz="1600" dirty="0" smtClean="0"/>
              <a:t>.</a:t>
            </a:r>
          </a:p>
          <a:p>
            <a:pPr algn="just"/>
            <a:endParaRPr lang="tr-TR" sz="1600" dirty="0"/>
          </a:p>
          <a:p>
            <a:pPr marL="342900" indent="-342900" algn="just">
              <a:buFont typeface="Wingdings" panose="05000000000000000000" pitchFamily="2" charset="2"/>
              <a:buChar char="ü"/>
            </a:pPr>
            <a:r>
              <a:rPr lang="tr-TR" sz="1600" dirty="0" smtClean="0"/>
              <a:t>Not </a:t>
            </a:r>
            <a:r>
              <a:rPr lang="tr-TR" sz="1600" dirty="0"/>
              <a:t>Döküm </a:t>
            </a:r>
            <a:r>
              <a:rPr lang="tr-TR" sz="1600" dirty="0" smtClean="0"/>
              <a:t>Belgesi (Transkript)</a:t>
            </a:r>
          </a:p>
          <a:p>
            <a:pPr marL="342900" indent="-342900" algn="just">
              <a:buFont typeface="Wingdings" panose="05000000000000000000" pitchFamily="2" charset="2"/>
              <a:buChar char="ü"/>
            </a:pPr>
            <a:endParaRPr lang="tr-TR" sz="1600" dirty="0" smtClean="0"/>
          </a:p>
          <a:p>
            <a:pPr marL="342900" indent="-342900" algn="just">
              <a:buFont typeface="Wingdings" panose="05000000000000000000" pitchFamily="2" charset="2"/>
              <a:buChar char="ü"/>
            </a:pPr>
            <a:r>
              <a:rPr lang="tr-TR" sz="1600" dirty="0"/>
              <a:t>Tezli yüksek lisans </a:t>
            </a:r>
            <a:r>
              <a:rPr lang="tr-TR" sz="1600" dirty="0" smtClean="0"/>
              <a:t>programına giriş </a:t>
            </a:r>
            <a:r>
              <a:rPr lang="tr-TR" sz="1600" dirty="0"/>
              <a:t>notunun belirlenmesinde; ALES veya eşdeğeri sınav </a:t>
            </a:r>
            <a:r>
              <a:rPr lang="tr-TR" sz="1600" dirty="0" smtClean="0"/>
              <a:t>puanının </a:t>
            </a:r>
            <a:r>
              <a:rPr lang="tr-TR" sz="1600" dirty="0" smtClean="0">
                <a:solidFill>
                  <a:srgbClr val="FF0000"/>
                </a:solidFill>
              </a:rPr>
              <a:t>%50’si</a:t>
            </a:r>
            <a:r>
              <a:rPr lang="tr-TR" sz="1600" dirty="0"/>
              <a:t>, lisans not ortalamasının </a:t>
            </a:r>
            <a:r>
              <a:rPr lang="tr-TR" sz="1600" dirty="0">
                <a:solidFill>
                  <a:srgbClr val="FF0000"/>
                </a:solidFill>
              </a:rPr>
              <a:t>%20’si</a:t>
            </a:r>
            <a:r>
              <a:rPr lang="tr-TR" sz="1600" dirty="0"/>
              <a:t>, mülakat ve/veya yazılı sınav sonucunun </a:t>
            </a:r>
            <a:r>
              <a:rPr lang="tr-TR" sz="1600" dirty="0">
                <a:solidFill>
                  <a:srgbClr val="FF0000"/>
                </a:solidFill>
              </a:rPr>
              <a:t>%20’si</a:t>
            </a:r>
            <a:r>
              <a:rPr lang="tr-TR" sz="1600" dirty="0"/>
              <a:t> ve yabancı dil puanının </a:t>
            </a:r>
            <a:r>
              <a:rPr lang="tr-TR" sz="1600" dirty="0">
                <a:solidFill>
                  <a:srgbClr val="FF0000"/>
                </a:solidFill>
              </a:rPr>
              <a:t>%10’u </a:t>
            </a:r>
            <a:r>
              <a:rPr lang="tr-TR" sz="1600" dirty="0"/>
              <a:t>toplanır. Başvuru koşullarında yabancı dil şartı aranmasa dahi yukarıda belirtilen oranlar sınava giren adayların hepsine uygulanır. Yabancı dil puanı olmayan adayların yabancı dil puanları ve sınava katkısı sıfır olarak kabul edilir</a:t>
            </a:r>
            <a:r>
              <a:rPr lang="tr-TR" sz="1600" dirty="0" smtClean="0"/>
              <a:t>.</a:t>
            </a:r>
          </a:p>
          <a:p>
            <a:pPr marL="342900" indent="-342900" algn="just">
              <a:buFont typeface="Wingdings" panose="05000000000000000000" pitchFamily="2" charset="2"/>
              <a:buChar char="ü"/>
            </a:pPr>
            <a:endParaRPr lang="tr-TR" sz="1600" dirty="0"/>
          </a:p>
          <a:p>
            <a:pPr marL="342900" indent="-342900" algn="just">
              <a:buFont typeface="Wingdings" panose="05000000000000000000" pitchFamily="2" charset="2"/>
              <a:buChar char="ü"/>
            </a:pPr>
            <a:r>
              <a:rPr lang="tr-TR" sz="1600" dirty="0" smtClean="0"/>
              <a:t>Ekonometri tezli yüksek lisans programına kabul </a:t>
            </a:r>
            <a:r>
              <a:rPr lang="tr-TR" sz="1600" dirty="0"/>
              <a:t>edilebilmek için giriş notunun </a:t>
            </a:r>
            <a:r>
              <a:rPr lang="tr-TR" sz="1600" dirty="0">
                <a:solidFill>
                  <a:srgbClr val="FF0000"/>
                </a:solidFill>
              </a:rPr>
              <a:t>en az 65 </a:t>
            </a:r>
            <a:r>
              <a:rPr lang="tr-TR" sz="1600" dirty="0"/>
              <a:t>olması gerekir.</a:t>
            </a:r>
          </a:p>
        </p:txBody>
      </p:sp>
    </p:spTree>
    <p:extLst>
      <p:ext uri="{BB962C8B-B14F-4D97-AF65-F5344CB8AC3E}">
        <p14:creationId xmlns:p14="http://schemas.microsoft.com/office/powerpoint/2010/main" val="61677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Program PROFİLİ</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474453" y="1414732"/>
            <a:ext cx="8013939" cy="3139321"/>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t>Bandırma </a:t>
            </a:r>
            <a:r>
              <a:rPr lang="tr-TR" dirty="0" err="1" smtClean="0"/>
              <a:t>Onyedi</a:t>
            </a:r>
            <a:r>
              <a:rPr lang="tr-TR" dirty="0" smtClean="0"/>
              <a:t> Eylül Üniversitesi </a:t>
            </a:r>
            <a:r>
              <a:rPr lang="tr-TR" dirty="0"/>
              <a:t>Sosyal Bilimler Enstitüsü Ekonometri </a:t>
            </a:r>
            <a:r>
              <a:rPr lang="tr-TR" dirty="0" smtClean="0"/>
              <a:t>Yüksek </a:t>
            </a:r>
            <a:r>
              <a:rPr lang="tr-TR" dirty="0"/>
              <a:t>Lisans Programını yürüten Ekonometri Bölümü </a:t>
            </a:r>
            <a:r>
              <a:rPr lang="tr-TR" dirty="0" smtClean="0"/>
              <a:t>2 </a:t>
            </a:r>
            <a:r>
              <a:rPr lang="tr-TR" dirty="0"/>
              <a:t>Doçent, </a:t>
            </a:r>
            <a:r>
              <a:rPr lang="tr-TR" dirty="0" smtClean="0"/>
              <a:t>3 </a:t>
            </a:r>
            <a:r>
              <a:rPr lang="tr-TR" dirty="0"/>
              <a:t>Yardımcı Doçent ve </a:t>
            </a:r>
            <a:r>
              <a:rPr lang="tr-TR" dirty="0" smtClean="0"/>
              <a:t>4 </a:t>
            </a:r>
            <a:r>
              <a:rPr lang="tr-TR" dirty="0"/>
              <a:t>Araştırma Görevlisinden oluşan öğretim elemanı kadrosu ile eğitim ve öğretim faaliyetlerine devam etmektedir. </a:t>
            </a:r>
            <a:endParaRPr lang="tr-TR" dirty="0" smtClean="0"/>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r>
              <a:rPr lang="tr-TR" dirty="0" smtClean="0"/>
              <a:t>Öğrenci ders kullanımını için bilgisayar </a:t>
            </a:r>
            <a:r>
              <a:rPr lang="tr-TR" dirty="0" err="1" smtClean="0"/>
              <a:t>laboratuarlarındaki</a:t>
            </a:r>
            <a:r>
              <a:rPr lang="tr-TR" dirty="0" smtClean="0"/>
              <a:t> bilgisayarlardan hafta </a:t>
            </a:r>
            <a:r>
              <a:rPr lang="tr-TR" dirty="0"/>
              <a:t>içi her gün saat </a:t>
            </a:r>
            <a:r>
              <a:rPr lang="tr-TR" dirty="0" smtClean="0"/>
              <a:t>09:00 ile 17:00 arasında yararlanabilir.</a:t>
            </a:r>
          </a:p>
          <a:p>
            <a:pPr marL="285750" indent="-285750" algn="just">
              <a:buFont typeface="Wingdings" panose="05000000000000000000" pitchFamily="2" charset="2"/>
              <a:buChar char="ü"/>
            </a:pPr>
            <a:endParaRPr lang="tr-TR" dirty="0" smtClean="0"/>
          </a:p>
          <a:p>
            <a:pPr marL="285750" indent="-285750" algn="just">
              <a:buFont typeface="Wingdings" panose="05000000000000000000" pitchFamily="2" charset="2"/>
              <a:buChar char="ü"/>
            </a:pPr>
            <a:r>
              <a:rPr lang="tr-TR" dirty="0" smtClean="0"/>
              <a:t>Programda </a:t>
            </a:r>
            <a:r>
              <a:rPr lang="tr-TR" dirty="0"/>
              <a:t>sunulan </a:t>
            </a:r>
            <a:r>
              <a:rPr lang="tr-TR" dirty="0" smtClean="0"/>
              <a:t>derslerin </a:t>
            </a:r>
            <a:r>
              <a:rPr lang="tr-TR" dirty="0"/>
              <a:t>dili Türkçedir.</a:t>
            </a:r>
          </a:p>
        </p:txBody>
      </p:sp>
    </p:spTree>
    <p:extLst>
      <p:ext uri="{BB962C8B-B14F-4D97-AF65-F5344CB8AC3E}">
        <p14:creationId xmlns:p14="http://schemas.microsoft.com/office/powerpoint/2010/main" val="87416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TEMEL PROGRAM KAZANIMLARI</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474453" y="1414732"/>
            <a:ext cx="8013939" cy="5262979"/>
          </a:xfrm>
          <a:prstGeom prst="rect">
            <a:avLst/>
          </a:prstGeom>
          <a:noFill/>
        </p:spPr>
        <p:txBody>
          <a:bodyPr wrap="square" rtlCol="0">
            <a:spAutoFit/>
          </a:bodyPr>
          <a:lstStyle/>
          <a:p>
            <a:pPr marL="285750" indent="-285750" algn="just">
              <a:buFont typeface="Wingdings" panose="05000000000000000000" pitchFamily="2" charset="2"/>
              <a:buChar char="ü"/>
            </a:pPr>
            <a:r>
              <a:rPr lang="tr-TR" sz="1400" dirty="0" smtClean="0"/>
              <a:t>Ekonometri</a:t>
            </a:r>
            <a:r>
              <a:rPr lang="tr-TR" sz="1400" dirty="0"/>
              <a:t>, İstatistik ve Yöneylem Araştırması alanlarındaki </a:t>
            </a:r>
            <a:r>
              <a:rPr lang="tr-TR" sz="1400" dirty="0" smtClean="0"/>
              <a:t>teorik bilgiye </a:t>
            </a:r>
            <a:r>
              <a:rPr lang="tr-TR" sz="1400" dirty="0"/>
              <a:t>vakıf bir şekilde, bilgi birikimini uzmanlık seviyesinde arttırır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Edindiği </a:t>
            </a:r>
            <a:r>
              <a:rPr lang="tr-TR" sz="1400" dirty="0"/>
              <a:t>uzmanlık düzeyindeki teorik ve uygulamalı bilgileri, Ekonometri, İstatistik ve Yöneylem Araştırması bilim dallarında sorunların çözümüne yönelik öneriler ile geliştirmede kullanır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Bir </a:t>
            </a:r>
            <a:r>
              <a:rPr lang="tr-TR" sz="1400" dirty="0"/>
              <a:t>bilimsel grubun üyesi olarak ortak çalışma yeteneği geliştirir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Ekonometri</a:t>
            </a:r>
            <a:r>
              <a:rPr lang="tr-TR" sz="1400" dirty="0"/>
              <a:t>, İstatistik ve Yöneylem Araştırması ile ilgili konularda araştırma yapar, bilgi birikimini yaptığı bu araştırmada azami düzeyde kullanır ve yaptığı bu araştırmayı bilimsel standartlara uygun biçimde rapor haline getirip seminerler hazırlar ve sunar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Bilimsel </a:t>
            </a:r>
            <a:r>
              <a:rPr lang="tr-TR" sz="1400" dirty="0"/>
              <a:t>etiği esas alan ve bilimsel standartlara uygun ve yayınlanabilecek nitelikte makale, tez vb. eserler ortaya koyar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Ekonometri</a:t>
            </a:r>
            <a:r>
              <a:rPr lang="tr-TR" sz="1400" dirty="0"/>
              <a:t>, İstatistik ve Yöneylem Araştırması alanlarında edindiği uzmanlık düzeyindeki teorik ve uygulamalı bilgilerin desteğiyle disiplinler arası çalışmalar yapar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Ekonometri</a:t>
            </a:r>
            <a:r>
              <a:rPr lang="tr-TR" sz="1400" dirty="0"/>
              <a:t>, İstatistik ve Yöneylem Araştırması alanlarında teorik ve uygulamaları bilgilere yönelik eleştirel değerlendirmelerde bulunur</a:t>
            </a:r>
            <a:r>
              <a:rPr lang="tr-TR" sz="1400" dirty="0" smtClean="0"/>
              <a:t>.</a:t>
            </a:r>
          </a:p>
          <a:p>
            <a:pPr marL="285750" indent="-285750" algn="just">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smtClean="0"/>
              <a:t>Akademik </a:t>
            </a:r>
            <a:r>
              <a:rPr lang="tr-TR" sz="1400" dirty="0"/>
              <a:t>ve uygulamaya dönük olarak bağımsız bir şekilde çalışma yeteneğine sahip olur.</a:t>
            </a:r>
          </a:p>
        </p:txBody>
      </p:sp>
    </p:spTree>
    <p:extLst>
      <p:ext uri="{BB962C8B-B14F-4D97-AF65-F5344CB8AC3E}">
        <p14:creationId xmlns:p14="http://schemas.microsoft.com/office/powerpoint/2010/main" val="3126579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DERS </a:t>
            </a:r>
            <a:r>
              <a:rPr lang="tr-TR" sz="3200" dirty="0" smtClean="0"/>
              <a:t>YAPISI</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543464" y="1932317"/>
            <a:ext cx="8013939" cy="2862322"/>
          </a:xfrm>
          <a:prstGeom prst="rect">
            <a:avLst/>
          </a:prstGeom>
          <a:noFill/>
        </p:spPr>
        <p:txBody>
          <a:bodyPr wrap="square" rtlCol="0">
            <a:spAutoFit/>
          </a:bodyPr>
          <a:lstStyle/>
          <a:p>
            <a:pPr marL="285750" indent="-285750">
              <a:buFont typeface="Wingdings" panose="05000000000000000000" pitchFamily="2" charset="2"/>
              <a:buChar char="ü"/>
            </a:pPr>
            <a:r>
              <a:rPr lang="tr-TR" dirty="0"/>
              <a:t>Ekonometri yüksek lisans programında dersler zorunlu ve seçimlik olup, 2 dönemde gerçekleştirilen derslerini başarıyla tamamlayan öğrenciler, son dönemlerinde tez yazmak ve başarmakla yükümlüdürler. </a:t>
            </a:r>
            <a:endParaRPr lang="tr-TR" dirty="0" smtClean="0"/>
          </a:p>
          <a:p>
            <a:pPr marL="285750" indent="-285750">
              <a:buFont typeface="Wingdings" panose="05000000000000000000" pitchFamily="2" charset="2"/>
              <a:buChar char="ü"/>
            </a:pPr>
            <a:endParaRPr lang="tr-TR" dirty="0"/>
          </a:p>
          <a:p>
            <a:pPr marL="285750" indent="-285750">
              <a:buFont typeface="Wingdings" panose="05000000000000000000" pitchFamily="2" charset="2"/>
              <a:buChar char="ü"/>
            </a:pPr>
            <a:r>
              <a:rPr lang="tr-TR" dirty="0" smtClean="0"/>
              <a:t>Derslerin </a:t>
            </a:r>
            <a:r>
              <a:rPr lang="tr-TR" dirty="0"/>
              <a:t>alınmasında ön koşul aranmamaktadır. Programın derslerinde Ekonometri, Yöneylem Araştırması ve İstatistik alanına temel oluşturan diğer disiplinlerden yararlanabilme ve bu disiplinlere ilişkin ileri düzeyde bilgilere sahip olabilme becerileri kazandırılır</a:t>
            </a:r>
            <a:r>
              <a:rPr lang="tr-TR" dirty="0" smtClean="0"/>
              <a:t>.</a:t>
            </a:r>
          </a:p>
          <a:p>
            <a:endParaRPr lang="tr-TR" dirty="0"/>
          </a:p>
        </p:txBody>
      </p:sp>
    </p:spTree>
    <p:extLst>
      <p:ext uri="{BB962C8B-B14F-4D97-AF65-F5344CB8AC3E}">
        <p14:creationId xmlns:p14="http://schemas.microsoft.com/office/powerpoint/2010/main" val="380993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MEZUNİYET KOŞULLARI</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474453" y="1414732"/>
            <a:ext cx="8013939" cy="4247317"/>
          </a:xfrm>
          <a:prstGeom prst="rect">
            <a:avLst/>
          </a:prstGeom>
          <a:noFill/>
        </p:spPr>
        <p:txBody>
          <a:bodyPr wrap="square" rtlCol="0">
            <a:spAutoFit/>
          </a:bodyPr>
          <a:lstStyle/>
          <a:p>
            <a:pPr marL="285750" indent="-285750">
              <a:buFont typeface="Wingdings" panose="05000000000000000000" pitchFamily="2" charset="2"/>
              <a:buChar char="ü"/>
            </a:pPr>
            <a:r>
              <a:rPr lang="tr-TR" dirty="0"/>
              <a:t>Yüksek Lisans programı teziyle </a:t>
            </a:r>
            <a:r>
              <a:rPr lang="tr-TR" dirty="0" smtClean="0"/>
              <a:t>beraber;</a:t>
            </a:r>
          </a:p>
          <a:p>
            <a:pPr marL="285750" indent="-285750">
              <a:buFont typeface="Wingdings" panose="05000000000000000000" pitchFamily="2" charset="2"/>
              <a:buChar char="ü"/>
            </a:pPr>
            <a:endParaRPr lang="tr-TR" dirty="0" smtClean="0"/>
          </a:p>
          <a:p>
            <a:pPr marL="742950" lvl="1" indent="-285750">
              <a:buFont typeface="Wingdings" panose="05000000000000000000" pitchFamily="2" charset="2"/>
              <a:buChar char="§"/>
            </a:pPr>
            <a:r>
              <a:rPr lang="tr-TR" dirty="0" smtClean="0"/>
              <a:t> </a:t>
            </a:r>
            <a:r>
              <a:rPr lang="tr-TR" dirty="0"/>
              <a:t>İ</a:t>
            </a:r>
            <a:r>
              <a:rPr lang="tr-TR" dirty="0" smtClean="0"/>
              <a:t>lgili seçmeli dersler (36 </a:t>
            </a:r>
            <a:r>
              <a:rPr lang="tr-TR" dirty="0"/>
              <a:t>AKTS), </a:t>
            </a:r>
            <a:endParaRPr lang="tr-TR" dirty="0" smtClean="0"/>
          </a:p>
          <a:p>
            <a:pPr marL="742950" lvl="1" indent="-285750">
              <a:buFont typeface="Wingdings" panose="05000000000000000000" pitchFamily="2" charset="2"/>
              <a:buChar char="§"/>
            </a:pPr>
            <a:endParaRPr lang="tr-TR" dirty="0" smtClean="0"/>
          </a:p>
          <a:p>
            <a:pPr marL="742950" lvl="1" indent="-285750">
              <a:buFont typeface="Wingdings" panose="05000000000000000000" pitchFamily="2" charset="2"/>
              <a:buChar char="§"/>
            </a:pPr>
            <a:r>
              <a:rPr lang="tr-TR" dirty="0"/>
              <a:t>U</a:t>
            </a:r>
            <a:r>
              <a:rPr lang="tr-TR" dirty="0" smtClean="0"/>
              <a:t>zmanlık </a:t>
            </a:r>
            <a:r>
              <a:rPr lang="tr-TR" dirty="0"/>
              <a:t>alanı </a:t>
            </a:r>
            <a:r>
              <a:rPr lang="tr-TR" dirty="0" smtClean="0"/>
              <a:t>dersi (1. ve 2.yarıyıl) (12 </a:t>
            </a:r>
            <a:r>
              <a:rPr lang="tr-TR" dirty="0"/>
              <a:t>AKTS), </a:t>
            </a:r>
            <a:endParaRPr lang="tr-TR" dirty="0" smtClean="0"/>
          </a:p>
          <a:p>
            <a:pPr marL="742950" lvl="1" indent="-285750">
              <a:buFont typeface="Wingdings" panose="05000000000000000000" pitchFamily="2" charset="2"/>
              <a:buChar char="§"/>
            </a:pPr>
            <a:endParaRPr lang="tr-TR" dirty="0"/>
          </a:p>
          <a:p>
            <a:pPr marL="742950" lvl="1" indent="-285750">
              <a:buFont typeface="Wingdings" panose="05000000000000000000" pitchFamily="2" charset="2"/>
              <a:buChar char="§"/>
            </a:pPr>
            <a:r>
              <a:rPr lang="tr-TR" dirty="0" smtClean="0"/>
              <a:t>Seminer (6 </a:t>
            </a:r>
            <a:r>
              <a:rPr lang="tr-TR" dirty="0"/>
              <a:t>AKTS) </a:t>
            </a:r>
            <a:endParaRPr lang="tr-TR" dirty="0" smtClean="0"/>
          </a:p>
          <a:p>
            <a:pPr marL="742950" lvl="1" indent="-285750">
              <a:buFont typeface="Wingdings" panose="05000000000000000000" pitchFamily="2" charset="2"/>
              <a:buChar char="§"/>
            </a:pPr>
            <a:endParaRPr lang="tr-TR" dirty="0"/>
          </a:p>
          <a:p>
            <a:pPr marL="742950" lvl="1" indent="-285750">
              <a:buFont typeface="Wingdings" panose="05000000000000000000" pitchFamily="2" charset="2"/>
              <a:buChar char="§"/>
            </a:pPr>
            <a:r>
              <a:rPr lang="tr-TR" dirty="0" smtClean="0"/>
              <a:t>Sosyal Bilimlerde Araştırma Yöntemleri ve Yayın Etiği (6 AKTS)</a:t>
            </a:r>
          </a:p>
          <a:p>
            <a:pPr marL="742950" lvl="1" indent="-285750">
              <a:buFont typeface="Wingdings" panose="05000000000000000000" pitchFamily="2" charset="2"/>
              <a:buChar char="§"/>
            </a:pPr>
            <a:endParaRPr lang="tr-TR" dirty="0"/>
          </a:p>
          <a:p>
            <a:pPr marL="742950" lvl="1" indent="-285750">
              <a:buFont typeface="Wingdings" panose="05000000000000000000" pitchFamily="2" charset="2"/>
              <a:buChar char="§"/>
            </a:pPr>
            <a:r>
              <a:rPr lang="tr-TR" dirty="0" smtClean="0"/>
              <a:t>3. ve 4.yarıyılda yer alan tez ve uzmanlık alan dersi(60 </a:t>
            </a:r>
            <a:r>
              <a:rPr lang="tr-TR" dirty="0"/>
              <a:t>AKTS) olmak üzere toplamda 120 </a:t>
            </a:r>
            <a:r>
              <a:rPr lang="tr-TR" dirty="0" err="1"/>
              <a:t>AKTS'den</a:t>
            </a:r>
            <a:r>
              <a:rPr lang="tr-TR" dirty="0"/>
              <a:t> oluşur. </a:t>
            </a:r>
            <a:endParaRPr lang="tr-TR" dirty="0" smtClean="0"/>
          </a:p>
          <a:p>
            <a:pPr marL="285750" indent="-285750">
              <a:buFont typeface="Wingdings" panose="05000000000000000000" pitchFamily="2" charset="2"/>
              <a:buChar char="ü"/>
            </a:pPr>
            <a:endParaRPr lang="tr-TR" dirty="0"/>
          </a:p>
          <a:p>
            <a:pPr marL="285750" indent="-285750">
              <a:buFont typeface="Wingdings" panose="05000000000000000000" pitchFamily="2" charset="2"/>
              <a:buChar char="ü"/>
            </a:pPr>
            <a:r>
              <a:rPr lang="tr-TR" dirty="0" smtClean="0"/>
              <a:t>Öğrencilerin </a:t>
            </a:r>
            <a:r>
              <a:rPr lang="tr-TR" dirty="0"/>
              <a:t>genel not ortalamalarının en az 2.50/4.00 olması ve tüm dersleri en az </a:t>
            </a:r>
            <a:r>
              <a:rPr lang="tr-TR" dirty="0" smtClean="0"/>
              <a:t>CB notları </a:t>
            </a:r>
            <a:r>
              <a:rPr lang="tr-TR" dirty="0"/>
              <a:t>ile geçmiş olmaları gerekir.</a:t>
            </a:r>
          </a:p>
        </p:txBody>
      </p:sp>
    </p:spTree>
    <p:extLst>
      <p:ext uri="{BB962C8B-B14F-4D97-AF65-F5344CB8AC3E}">
        <p14:creationId xmlns:p14="http://schemas.microsoft.com/office/powerpoint/2010/main" val="4214365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MEZUNLARIN İSTİHDAM PROFİLLERİ</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367910" y="1750203"/>
            <a:ext cx="8013939" cy="3139321"/>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t>Ekonometri yüksek lisans programı mezunları, gerek kamu gerekse özel sektörde iş bulabilmektedir. </a:t>
            </a:r>
            <a:endParaRPr lang="tr-TR" dirty="0" smtClean="0"/>
          </a:p>
          <a:p>
            <a:pPr marL="285750" indent="-285750" algn="just">
              <a:buFont typeface="Wingdings" panose="05000000000000000000" pitchFamily="2" charset="2"/>
              <a:buChar char="ü"/>
            </a:pPr>
            <a:endParaRPr lang="tr-TR" dirty="0" smtClean="0"/>
          </a:p>
          <a:p>
            <a:pPr marL="285750" indent="-285750" algn="just">
              <a:buFont typeface="Wingdings" panose="05000000000000000000" pitchFamily="2" charset="2"/>
              <a:buChar char="ü"/>
            </a:pPr>
            <a:r>
              <a:rPr lang="tr-TR" dirty="0" smtClean="0"/>
              <a:t>Çeşitli </a:t>
            </a:r>
            <a:r>
              <a:rPr lang="tr-TR" dirty="0"/>
              <a:t>bakanlıklar tarafından açılan müfettiş, denetçi ve uzman yardımcılığı sınavlarına girebilir, bu unvanlara sahip olup çalışabilirler</a:t>
            </a:r>
            <a:r>
              <a:rPr lang="tr-TR" dirty="0" smtClean="0"/>
              <a:t>.</a:t>
            </a:r>
          </a:p>
          <a:p>
            <a:pPr algn="just"/>
            <a:endParaRPr lang="tr-TR" dirty="0" smtClean="0"/>
          </a:p>
          <a:p>
            <a:pPr marL="285750" indent="-285750" algn="just">
              <a:buFont typeface="Wingdings" panose="05000000000000000000" pitchFamily="2" charset="2"/>
              <a:buChar char="ü"/>
            </a:pPr>
            <a:r>
              <a:rPr lang="tr-TR" dirty="0" smtClean="0"/>
              <a:t> </a:t>
            </a:r>
            <a:r>
              <a:rPr lang="tr-TR" dirty="0"/>
              <a:t>Diğer bölümlerden daha yoğun olarak Türkiye İstatistik Kurumu (TÜİK</a:t>
            </a:r>
            <a:r>
              <a:rPr lang="tr-TR" dirty="0" smtClean="0"/>
              <a:t>), Bankacılık </a:t>
            </a:r>
            <a:r>
              <a:rPr lang="tr-TR" dirty="0"/>
              <a:t>Düzenleme ve Denetleme Kurulu (BDDK) ve Merkez Bankası gibi analiz işlerinin yoğun olduğu kamu kuruluşlarında istihdam edilebilmektedirler.</a:t>
            </a:r>
          </a:p>
          <a:p>
            <a:endParaRPr lang="tr-TR" dirty="0"/>
          </a:p>
        </p:txBody>
      </p:sp>
    </p:spTree>
    <p:extLst>
      <p:ext uri="{BB962C8B-B14F-4D97-AF65-F5344CB8AC3E}">
        <p14:creationId xmlns:p14="http://schemas.microsoft.com/office/powerpoint/2010/main" val="3053436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7910" y="243136"/>
            <a:ext cx="8534400" cy="1507067"/>
          </a:xfrm>
        </p:spPr>
        <p:txBody>
          <a:bodyPr>
            <a:normAutofit/>
          </a:bodyPr>
          <a:lstStyle/>
          <a:p>
            <a:r>
              <a:rPr lang="tr-TR" sz="3200" dirty="0" smtClean="0"/>
              <a:t>iletişim</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929668" y="0"/>
            <a:ext cx="1262332" cy="1262332"/>
          </a:xfrm>
        </p:spPr>
      </p:pic>
      <p:sp>
        <p:nvSpPr>
          <p:cNvPr id="6" name="Metin kutusu 5"/>
          <p:cNvSpPr txBox="1"/>
          <p:nvPr/>
        </p:nvSpPr>
        <p:spPr>
          <a:xfrm>
            <a:off x="367910" y="1656272"/>
            <a:ext cx="8013939" cy="923330"/>
          </a:xfrm>
          <a:prstGeom prst="rect">
            <a:avLst/>
          </a:prstGeom>
          <a:noFill/>
        </p:spPr>
        <p:txBody>
          <a:bodyPr wrap="square" rtlCol="0">
            <a:spAutoFit/>
          </a:bodyPr>
          <a:lstStyle/>
          <a:p>
            <a:r>
              <a:rPr lang="tr-TR" dirty="0"/>
              <a:t>Anabilim Dalı Başkanı : </a:t>
            </a:r>
            <a:r>
              <a:rPr lang="tr-TR" dirty="0" smtClean="0"/>
              <a:t>Doç. </a:t>
            </a:r>
            <a:r>
              <a:rPr lang="tr-TR" dirty="0"/>
              <a:t>Dr. </a:t>
            </a:r>
            <a:r>
              <a:rPr lang="tr-TR" dirty="0" smtClean="0"/>
              <a:t>Metehan YILGÖR</a:t>
            </a:r>
            <a:endParaRPr lang="tr-TR" dirty="0"/>
          </a:p>
          <a:p>
            <a:r>
              <a:rPr lang="tr-TR" dirty="0"/>
              <a:t>Tel: </a:t>
            </a:r>
            <a:r>
              <a:rPr lang="tr-TR" dirty="0" smtClean="0"/>
              <a:t>0266 717 2520</a:t>
            </a:r>
            <a:endParaRPr lang="tr-TR" dirty="0"/>
          </a:p>
          <a:p>
            <a:r>
              <a:rPr lang="tr-TR" dirty="0"/>
              <a:t>e-posta: </a:t>
            </a:r>
            <a:r>
              <a:rPr lang="tr-TR" dirty="0" smtClean="0"/>
              <a:t>myilgor@bandirma.edu.tr</a:t>
            </a:r>
            <a:endParaRPr lang="tr-TR" dirty="0"/>
          </a:p>
        </p:txBody>
      </p:sp>
    </p:spTree>
    <p:extLst>
      <p:ext uri="{BB962C8B-B14F-4D97-AF65-F5344CB8AC3E}">
        <p14:creationId xmlns:p14="http://schemas.microsoft.com/office/powerpoint/2010/main" val="239670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1529</TotalTime>
  <Words>679</Words>
  <Application>Microsoft Office PowerPoint</Application>
  <PresentationFormat>Geniş ekran</PresentationFormat>
  <Paragraphs>71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Century Gothic</vt:lpstr>
      <vt:lpstr>Wingdings</vt:lpstr>
      <vt:lpstr>Wingdings 3</vt:lpstr>
      <vt:lpstr>Dilim</vt:lpstr>
      <vt:lpstr>BANDIRMA ONYEDİ EYLÜL ÜNİVERSİTESİ SOSYAL BİLİMLER ENSTİTÜSÜ EKONOMETRİ TEZLİ YÜKSEK LİSANS pROGRAM TANITIMI</vt:lpstr>
      <vt:lpstr>kuruluş ve programın genel yapısı</vt:lpstr>
      <vt:lpstr>Kabul ve kayıt koşulları</vt:lpstr>
      <vt:lpstr>Program PROFİLİ</vt:lpstr>
      <vt:lpstr>TEMEL PROGRAM KAZANIMLARI</vt:lpstr>
      <vt:lpstr>DERS YAPISI</vt:lpstr>
      <vt:lpstr>MEZUNİYET KOŞULLARI</vt:lpstr>
      <vt:lpstr>MEZUNLARIN İSTİHDAM PROFİLLERİ</vt:lpstr>
      <vt:lpstr>iletişim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BANDIRMA ONYEDİ EYLÜL ÜNİVERSİTESİ SOSYAL BİLİMLER ENSTİTÜSÜ EKONOMETRİ TEZLİ YÜKSEK LİSANS pROGRAMI</dc:title>
  <dc:creator>user</dc:creator>
  <cp:lastModifiedBy>user</cp:lastModifiedBy>
  <cp:revision>32</cp:revision>
  <dcterms:created xsi:type="dcterms:W3CDTF">2020-01-16T08:38:04Z</dcterms:created>
  <dcterms:modified xsi:type="dcterms:W3CDTF">2020-01-23T08:25:21Z</dcterms:modified>
</cp:coreProperties>
</file>