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1.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29"/>
  </p:notesMasterIdLst>
  <p:sldIdLst>
    <p:sldId id="256" r:id="rId3"/>
    <p:sldId id="257" r:id="rId4"/>
    <p:sldId id="258" r:id="rId5"/>
    <p:sldId id="268" r:id="rId6"/>
    <p:sldId id="275" r:id="rId7"/>
    <p:sldId id="261" r:id="rId8"/>
    <p:sldId id="262" r:id="rId9"/>
    <p:sldId id="263" r:id="rId10"/>
    <p:sldId id="269" r:id="rId11"/>
    <p:sldId id="284" r:id="rId12"/>
    <p:sldId id="285" r:id="rId13"/>
    <p:sldId id="286" r:id="rId14"/>
    <p:sldId id="287" r:id="rId15"/>
    <p:sldId id="288" r:id="rId16"/>
    <p:sldId id="289" r:id="rId17"/>
    <p:sldId id="290" r:id="rId18"/>
    <p:sldId id="291" r:id="rId19"/>
    <p:sldId id="293" r:id="rId20"/>
    <p:sldId id="292" r:id="rId21"/>
    <p:sldId id="294" r:id="rId22"/>
    <p:sldId id="295" r:id="rId23"/>
    <p:sldId id="296" r:id="rId24"/>
    <p:sldId id="277" r:id="rId25"/>
    <p:sldId id="278" r:id="rId26"/>
    <p:sldId id="279" r:id="rId27"/>
    <p:sldId id="27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Varsayılan Bölüm" id="{B52AABEB-3C93-49D7-807C-BB6FB384E941}">
          <p14:sldIdLst>
            <p14:sldId id="256"/>
            <p14:sldId id="257"/>
            <p14:sldId id="258"/>
            <p14:sldId id="268"/>
            <p14:sldId id="275"/>
            <p14:sldId id="261"/>
            <p14:sldId id="262"/>
          </p14:sldIdLst>
        </p14:section>
        <p14:section name="Başlıksız Bölüm" id="{D6285DB2-51D2-41F9-950E-8303FDEAD3EF}">
          <p14:sldIdLst>
            <p14:sldId id="263"/>
            <p14:sldId id="269"/>
            <p14:sldId id="284"/>
            <p14:sldId id="285"/>
            <p14:sldId id="286"/>
            <p14:sldId id="287"/>
            <p14:sldId id="288"/>
            <p14:sldId id="289"/>
            <p14:sldId id="290"/>
            <p14:sldId id="291"/>
            <p14:sldId id="293"/>
            <p14:sldId id="292"/>
            <p14:sldId id="294"/>
            <p14:sldId id="295"/>
            <p14:sldId id="296"/>
            <p14:sldId id="277"/>
            <p14:sldId id="278"/>
            <p14:sldId id="279"/>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147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9630263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KAPAK">
    <p:spTree>
      <p:nvGrpSpPr>
        <p:cNvPr id="1" name=""/>
        <p:cNvGrpSpPr/>
        <p:nvPr/>
      </p:nvGrpSpPr>
      <p:grpSpPr>
        <a:xfrm>
          <a:off x="0" y="0"/>
          <a:ext cx="0" cy="0"/>
          <a:chOff x="0" y="0"/>
          <a:chExt cx="0" cy="0"/>
        </a:xfrm>
      </p:grpSpPr>
      <p:pic>
        <p:nvPicPr>
          <p:cNvPr id="11" name="POWERPOINT SUNUM-01-01.png" descr="POWERPOINT SUNUM-01-01.png"/>
          <p:cNvPicPr>
            <a:picLocks noChangeAspect="1"/>
          </p:cNvPicPr>
          <p:nvPr/>
        </p:nvPicPr>
        <p:blipFill>
          <a:blip r:embed="rId2"/>
          <a:stretch>
            <a:fillRect/>
          </a:stretch>
        </p:blipFill>
        <p:spPr>
          <a:xfrm>
            <a:off x="0" y="255523"/>
            <a:ext cx="13004800" cy="9750554"/>
          </a:xfrm>
          <a:prstGeom prst="rect">
            <a:avLst/>
          </a:prstGeom>
          <a:ln w="12700">
            <a:miter lim="400000"/>
          </a:ln>
        </p:spPr>
      </p:pic>
      <p:sp>
        <p:nvSpPr>
          <p:cNvPr id="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Ust ve Alt Baslik" type="tx">
  <p:cSld name="Ust ve Alt Baslik">
    <p:spTree>
      <p:nvGrpSpPr>
        <p:cNvPr id="1" name="Shape 12"/>
        <p:cNvGrpSpPr/>
        <p:nvPr/>
      </p:nvGrpSpPr>
      <p:grpSpPr>
        <a:xfrm>
          <a:off x="0" y="0"/>
          <a:ext cx="0" cy="0"/>
          <a:chOff x="0" y="0"/>
          <a:chExt cx="0" cy="0"/>
        </a:xfrm>
      </p:grpSpPr>
      <p:pic>
        <p:nvPicPr>
          <p:cNvPr id="13" name="Google Shape;13;p65" descr="UST_BASLIK.png"/>
          <p:cNvPicPr preferRelativeResize="0"/>
          <p:nvPr/>
        </p:nvPicPr>
        <p:blipFill rotWithShape="1">
          <a:blip r:embed="rId2">
            <a:alphaModFix/>
          </a:blip>
          <a:srcRect/>
          <a:stretch/>
        </p:blipFill>
        <p:spPr>
          <a:xfrm>
            <a:off x="0" y="-1148"/>
            <a:ext cx="13004800" cy="2145123"/>
          </a:xfrm>
          <a:prstGeom prst="rect">
            <a:avLst/>
          </a:prstGeom>
          <a:noFill/>
          <a:ln>
            <a:noFill/>
          </a:ln>
        </p:spPr>
      </p:pic>
      <p:sp>
        <p:nvSpPr>
          <p:cNvPr id="14" name="Google Shape;14;p65"/>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263101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Ust ve Alt Baslik">
    <p:spTree>
      <p:nvGrpSpPr>
        <p:cNvPr id="1" name=""/>
        <p:cNvGrpSpPr/>
        <p:nvPr/>
      </p:nvGrpSpPr>
      <p:grpSpPr>
        <a:xfrm>
          <a:off x="0" y="0"/>
          <a:ext cx="0" cy="0"/>
          <a:chOff x="0" y="0"/>
          <a:chExt cx="0" cy="0"/>
        </a:xfrm>
      </p:grpSpPr>
      <p:pic>
        <p:nvPicPr>
          <p:cNvPr id="19" name="UST_BASLIK.png" descr="UST_BASLIK.png"/>
          <p:cNvPicPr>
            <a:picLocks noChangeAspect="1"/>
          </p:cNvPicPr>
          <p:nvPr/>
        </p:nvPicPr>
        <p:blipFill>
          <a:blip r:embed="rId2"/>
          <a:stretch>
            <a:fillRect/>
          </a:stretch>
        </p:blipFill>
        <p:spPr>
          <a:xfrm>
            <a:off x="0" y="-1148"/>
            <a:ext cx="13004800" cy="2145123"/>
          </a:xfrm>
          <a:prstGeom prst="rect">
            <a:avLst/>
          </a:prstGeom>
          <a:ln w="12700">
            <a:miter lim="400000"/>
          </a:ln>
        </p:spPr>
      </p:pic>
      <p:sp>
        <p:nvSpPr>
          <p:cNvPr id="2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2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13004291" cy="2083351"/>
          </a:xfrm>
          <a:prstGeom prst="rect">
            <a:avLst/>
          </a:prstGeom>
        </p:spPr>
      </p:pic>
      <p:sp>
        <p:nvSpPr>
          <p:cNvPr id="2" name="Holder 2"/>
          <p:cNvSpPr>
            <a:spLocks noGrp="1"/>
          </p:cNvSpPr>
          <p:nvPr>
            <p:ph type="title"/>
          </p:nvPr>
        </p:nvSpPr>
        <p:spPr>
          <a:xfrm>
            <a:off x="644525" y="247015"/>
            <a:ext cx="11715750" cy="553998"/>
          </a:xfrm>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0516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7"/>
            <a:ext cx="1105408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21"/>
            <a:ext cx="91033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161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44525" y="247015"/>
            <a:ext cx="11715750" cy="553998"/>
          </a:xfrm>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929436" y="3091687"/>
            <a:ext cx="5993130" cy="276999"/>
          </a:xfrm>
        </p:spPr>
        <p:txBody>
          <a:bodyPr lIns="0" tIns="0" rIns="0" bIns="0"/>
          <a:lstStyle>
            <a:lvl1pPr>
              <a:defRPr sz="1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7629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13004291" cy="2141220"/>
          </a:xfrm>
          <a:prstGeom prst="rect">
            <a:avLst/>
          </a:prstGeom>
        </p:spPr>
      </p:pic>
      <p:pic>
        <p:nvPicPr>
          <p:cNvPr id="17" name="bg object 17"/>
          <p:cNvPicPr/>
          <p:nvPr/>
        </p:nvPicPr>
        <p:blipFill>
          <a:blip r:embed="rId3" cstate="print"/>
          <a:stretch>
            <a:fillRect/>
          </a:stretch>
        </p:blipFill>
        <p:spPr>
          <a:xfrm>
            <a:off x="8375904" y="4611623"/>
            <a:ext cx="3310128" cy="2482596"/>
          </a:xfrm>
          <a:prstGeom prst="rect">
            <a:avLst/>
          </a:prstGeom>
        </p:spPr>
      </p:pic>
      <p:sp>
        <p:nvSpPr>
          <p:cNvPr id="2" name="Holder 2"/>
          <p:cNvSpPr>
            <a:spLocks noGrp="1"/>
          </p:cNvSpPr>
          <p:nvPr>
            <p:ph type="title"/>
          </p:nvPr>
        </p:nvSpPr>
        <p:spPr>
          <a:xfrm>
            <a:off x="644525" y="247015"/>
            <a:ext cx="11715750" cy="553998"/>
          </a:xfrm>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650240" y="2243333"/>
            <a:ext cx="565708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33"/>
            <a:ext cx="565708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2396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13004291" cy="2083351"/>
          </a:xfrm>
          <a:prstGeom prst="rect">
            <a:avLst/>
          </a:prstGeom>
        </p:spPr>
      </p:pic>
      <p:sp>
        <p:nvSpPr>
          <p:cNvPr id="2" name="Holder 2"/>
          <p:cNvSpPr>
            <a:spLocks noGrp="1"/>
          </p:cNvSpPr>
          <p:nvPr>
            <p:ph type="title"/>
          </p:nvPr>
        </p:nvSpPr>
        <p:spPr>
          <a:xfrm>
            <a:off x="644525" y="247015"/>
            <a:ext cx="11715750" cy="553998"/>
          </a:xfrm>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0893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13004291" cy="2141220"/>
          </a:xfrm>
          <a:prstGeom prst="rect">
            <a:avLst/>
          </a:prstGeom>
        </p:spPr>
      </p:pic>
      <p:sp>
        <p:nvSpPr>
          <p:cNvPr id="17" name="bg object 17"/>
          <p:cNvSpPr/>
          <p:nvPr/>
        </p:nvSpPr>
        <p:spPr>
          <a:xfrm>
            <a:off x="12239244" y="310895"/>
            <a:ext cx="410209" cy="469900"/>
          </a:xfrm>
          <a:custGeom>
            <a:avLst/>
            <a:gdLst/>
            <a:ahLst/>
            <a:cxnLst/>
            <a:rect l="l" t="t" r="r" b="b"/>
            <a:pathLst>
              <a:path w="410209" h="469900">
                <a:moveTo>
                  <a:pt x="409955" y="0"/>
                </a:moveTo>
                <a:lnTo>
                  <a:pt x="0" y="0"/>
                </a:lnTo>
                <a:lnTo>
                  <a:pt x="0" y="469392"/>
                </a:lnTo>
                <a:lnTo>
                  <a:pt x="409955" y="469392"/>
                </a:lnTo>
                <a:lnTo>
                  <a:pt x="409955" y="0"/>
                </a:lnTo>
                <a:close/>
              </a:path>
            </a:pathLst>
          </a:custGeom>
          <a:solidFill>
            <a:srgbClr val="2FABE1"/>
          </a:solid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4906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Başlık Metni</a:t>
            </a:r>
          </a:p>
        </p:txBody>
      </p:sp>
      <p:sp>
        <p:nvSpPr>
          <p:cNvPr id="3" name="Gövde Düzeyi Bir…"/>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1" y="0"/>
            <a:ext cx="13004291" cy="2141220"/>
          </a:xfrm>
          <a:prstGeom prst="rect">
            <a:avLst/>
          </a:prstGeom>
        </p:spPr>
      </p:pic>
      <p:sp>
        <p:nvSpPr>
          <p:cNvPr id="2" name="Holder 2"/>
          <p:cNvSpPr>
            <a:spLocks noGrp="1"/>
          </p:cNvSpPr>
          <p:nvPr>
            <p:ph type="title"/>
          </p:nvPr>
        </p:nvSpPr>
        <p:spPr>
          <a:xfrm>
            <a:off x="644525" y="247015"/>
            <a:ext cx="11715750" cy="57404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929436" y="3091687"/>
            <a:ext cx="5993130" cy="276999"/>
          </a:xfrm>
          <a:prstGeom prst="rect">
            <a:avLst/>
          </a:prstGeom>
        </p:spPr>
        <p:txBody>
          <a:bodyPr wrap="square" lIns="0" tIns="0" rIns="0" bIns="0">
            <a:spAutoFit/>
          </a:bodyPr>
          <a:lstStyle>
            <a:lvl1pPr>
              <a:defRPr sz="18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4421632" y="9070853"/>
            <a:ext cx="4161536"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53"/>
            <a:ext cx="299110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6" name="Holder 6"/>
          <p:cNvSpPr>
            <a:spLocks noGrp="1"/>
          </p:cNvSpPr>
          <p:nvPr>
            <p:ph type="sldNum" sz="quarter" idx="7"/>
          </p:nvPr>
        </p:nvSpPr>
        <p:spPr>
          <a:xfrm>
            <a:off x="9363456" y="9070853"/>
            <a:ext cx="299110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1860468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xStyles>
    <p:titleStyle>
      <a:lvl1pPr>
        <a:defRPr>
          <a:latin typeface="+mj-lt"/>
          <a:ea typeface="+mj-ea"/>
          <a:cs typeface="+mj-cs"/>
        </a:defRPr>
      </a:lvl1pPr>
    </p:titleStyle>
    <p:bodyStyle>
      <a:lvl1pPr marL="0">
        <a:defRPr>
          <a:latin typeface="+mn-lt"/>
          <a:ea typeface="+mn-ea"/>
          <a:cs typeface="+mn-cs"/>
        </a:defRPr>
      </a:lvl1pPr>
      <a:lvl2pPr marL="457223">
        <a:defRPr>
          <a:latin typeface="+mn-lt"/>
          <a:ea typeface="+mn-ea"/>
          <a:cs typeface="+mn-cs"/>
        </a:defRPr>
      </a:lvl2pPr>
      <a:lvl3pPr marL="914446">
        <a:defRPr>
          <a:latin typeface="+mn-lt"/>
          <a:ea typeface="+mn-ea"/>
          <a:cs typeface="+mn-cs"/>
        </a:defRPr>
      </a:lvl3pPr>
      <a:lvl4pPr marL="1371668">
        <a:defRPr>
          <a:latin typeface="+mn-lt"/>
          <a:ea typeface="+mn-ea"/>
          <a:cs typeface="+mn-cs"/>
        </a:defRPr>
      </a:lvl4pPr>
      <a:lvl5pPr marL="1828892">
        <a:defRPr>
          <a:latin typeface="+mn-lt"/>
          <a:ea typeface="+mn-ea"/>
          <a:cs typeface="+mn-cs"/>
        </a:defRPr>
      </a:lvl5pPr>
      <a:lvl6pPr marL="2286114">
        <a:defRPr>
          <a:latin typeface="+mn-lt"/>
          <a:ea typeface="+mn-ea"/>
          <a:cs typeface="+mn-cs"/>
        </a:defRPr>
      </a:lvl6pPr>
      <a:lvl7pPr marL="2743337">
        <a:defRPr>
          <a:latin typeface="+mn-lt"/>
          <a:ea typeface="+mn-ea"/>
          <a:cs typeface="+mn-cs"/>
        </a:defRPr>
      </a:lvl7pPr>
      <a:lvl8pPr marL="3200560">
        <a:defRPr>
          <a:latin typeface="+mn-lt"/>
          <a:ea typeface="+mn-ea"/>
          <a:cs typeface="+mn-cs"/>
        </a:defRPr>
      </a:lvl8pPr>
      <a:lvl9pPr marL="3657783">
        <a:defRPr>
          <a:latin typeface="+mn-lt"/>
          <a:ea typeface="+mn-ea"/>
          <a:cs typeface="+mn-cs"/>
        </a:defRPr>
      </a:lvl9pPr>
    </p:bodyStyle>
    <p:otherStyle>
      <a:lvl1pPr marL="0">
        <a:defRPr>
          <a:latin typeface="+mn-lt"/>
          <a:ea typeface="+mn-ea"/>
          <a:cs typeface="+mn-cs"/>
        </a:defRPr>
      </a:lvl1pPr>
      <a:lvl2pPr marL="457223">
        <a:defRPr>
          <a:latin typeface="+mn-lt"/>
          <a:ea typeface="+mn-ea"/>
          <a:cs typeface="+mn-cs"/>
        </a:defRPr>
      </a:lvl2pPr>
      <a:lvl3pPr marL="914446">
        <a:defRPr>
          <a:latin typeface="+mn-lt"/>
          <a:ea typeface="+mn-ea"/>
          <a:cs typeface="+mn-cs"/>
        </a:defRPr>
      </a:lvl3pPr>
      <a:lvl4pPr marL="1371668">
        <a:defRPr>
          <a:latin typeface="+mn-lt"/>
          <a:ea typeface="+mn-ea"/>
          <a:cs typeface="+mn-cs"/>
        </a:defRPr>
      </a:lvl4pPr>
      <a:lvl5pPr marL="1828892">
        <a:defRPr>
          <a:latin typeface="+mn-lt"/>
          <a:ea typeface="+mn-ea"/>
          <a:cs typeface="+mn-cs"/>
        </a:defRPr>
      </a:lvl5pPr>
      <a:lvl6pPr marL="2286114">
        <a:defRPr>
          <a:latin typeface="+mn-lt"/>
          <a:ea typeface="+mn-ea"/>
          <a:cs typeface="+mn-cs"/>
        </a:defRPr>
      </a:lvl6pPr>
      <a:lvl7pPr marL="2743337">
        <a:defRPr>
          <a:latin typeface="+mn-lt"/>
          <a:ea typeface="+mn-ea"/>
          <a:cs typeface="+mn-cs"/>
        </a:defRPr>
      </a:lvl7pPr>
      <a:lvl8pPr marL="3200560">
        <a:defRPr>
          <a:latin typeface="+mn-lt"/>
          <a:ea typeface="+mn-ea"/>
          <a:cs typeface="+mn-cs"/>
        </a:defRPr>
      </a:lvl8pPr>
      <a:lvl9pPr marL="365778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iibf.bandirma.edu.tr/tr/iibf/s/Stratejik-Plan-Izleme-Raporu-2023-17929"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1.pn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ktisadi ve İdari Bilimler Fakültesi…"/>
          <p:cNvSpPr txBox="1"/>
          <p:nvPr/>
        </p:nvSpPr>
        <p:spPr>
          <a:xfrm>
            <a:off x="7835116" y="8881566"/>
            <a:ext cx="5169684"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r">
              <a:defRPr sz="2500" b="1">
                <a:solidFill>
                  <a:srgbClr val="FFFFFF"/>
                </a:solidFill>
                <a:latin typeface="Arial"/>
                <a:ea typeface="Arial"/>
                <a:cs typeface="Arial"/>
                <a:sym typeface="Arial"/>
              </a:defRPr>
            </a:pPr>
            <a:r>
              <a:rPr dirty="0" err="1"/>
              <a:t>İktisadi</a:t>
            </a:r>
            <a:r>
              <a:rPr dirty="0"/>
              <a:t> </a:t>
            </a:r>
            <a:r>
              <a:rPr dirty="0" err="1"/>
              <a:t>ve</a:t>
            </a:r>
            <a:r>
              <a:rPr dirty="0"/>
              <a:t> </a:t>
            </a:r>
            <a:r>
              <a:rPr dirty="0" err="1"/>
              <a:t>İdari</a:t>
            </a:r>
            <a:r>
              <a:rPr dirty="0"/>
              <a:t> </a:t>
            </a:r>
            <a:r>
              <a:rPr dirty="0" err="1"/>
              <a:t>Bilimler</a:t>
            </a:r>
            <a:r>
              <a:rPr dirty="0"/>
              <a:t> </a:t>
            </a:r>
            <a:r>
              <a:rPr dirty="0" err="1"/>
              <a:t>Fakültesi</a:t>
            </a:r>
            <a:endParaRPr lang="tr-TR" dirty="0"/>
          </a:p>
        </p:txBody>
      </p:sp>
      <p:sp>
        <p:nvSpPr>
          <p:cNvPr id="4" name="1 Başlık"/>
          <p:cNvSpPr txBox="1">
            <a:spLocks/>
          </p:cNvSpPr>
          <p:nvPr/>
        </p:nvSpPr>
        <p:spPr>
          <a:xfrm>
            <a:off x="0" y="6200428"/>
            <a:ext cx="7772400" cy="2714972"/>
          </a:xfrm>
          <a:prstGeom prst="rect">
            <a:avLst/>
          </a:prstGeom>
        </p:spPr>
        <p:txBody>
          <a:bodyP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i="1" dirty="0">
                <a:ln w="18415" cmpd="sng">
                  <a:solidFill>
                    <a:srgbClr val="FFFFFF"/>
                  </a:solidFill>
                  <a:prstDash val="solid"/>
                </a:ln>
                <a:solidFill>
                  <a:srgbClr val="FFFFFF"/>
                </a:solidFill>
                <a:effectLst>
                  <a:outerShdw blurRad="60007" dist="200025" dir="15000000" sy="30000" kx="-1800000" algn="bl" rotWithShape="0">
                    <a:prstClr val="black">
                      <a:alpha val="32000"/>
                    </a:prstClr>
                  </a:outerShdw>
                </a:effectLst>
              </a:rPr>
              <a:t>EKONOMETRİ BÖLÜMÜ</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9013B-ED52-F520-E7A4-0D1FD6176089}"/>
            </a:ext>
          </a:extLst>
        </p:cNvPr>
        <p:cNvGrpSpPr/>
        <p:nvPr/>
      </p:nvGrpSpPr>
      <p:grpSpPr>
        <a:xfrm>
          <a:off x="0" y="0"/>
          <a:ext cx="0" cy="0"/>
          <a:chOff x="0" y="0"/>
          <a:chExt cx="0" cy="0"/>
        </a:xfrm>
      </p:grpSpPr>
      <p:sp>
        <p:nvSpPr>
          <p:cNvPr id="3" name="Unvan 1">
            <a:extLst>
              <a:ext uri="{FF2B5EF4-FFF2-40B4-BE49-F238E27FC236}">
                <a16:creationId xmlns:a16="http://schemas.microsoft.com/office/drawing/2014/main" id="{A4A27065-A77F-B785-24C7-2F0447237929}"/>
              </a:ext>
            </a:extLst>
          </p:cNvPr>
          <p:cNvSpPr txBox="1">
            <a:spLocks/>
          </p:cNvSpPr>
          <p:nvPr/>
        </p:nvSpPr>
        <p:spPr>
          <a:xfrm>
            <a:off x="2081435" y="0"/>
            <a:ext cx="10030433" cy="1143000"/>
          </a:xfrm>
          <a:prstGeom prst="rect">
            <a:avLst/>
          </a:prstGeom>
        </p:spPr>
        <p:txBody>
          <a:bodyPr>
            <a:normAutofit fontScale="975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endParaRPr lang="tr-TR" sz="2400" b="1" dirty="0">
              <a:solidFill>
                <a:schemeClr val="bg1"/>
              </a:solidFill>
            </a:endParaRPr>
          </a:p>
        </p:txBody>
      </p:sp>
      <p:sp>
        <p:nvSpPr>
          <p:cNvPr id="5" name="İçerik Yer Tutucusu 2">
            <a:extLst>
              <a:ext uri="{FF2B5EF4-FFF2-40B4-BE49-F238E27FC236}">
                <a16:creationId xmlns:a16="http://schemas.microsoft.com/office/drawing/2014/main" id="{982FED31-3B59-B25F-2E93-1CDADD41DD72}"/>
              </a:ext>
            </a:extLst>
          </p:cNvPr>
          <p:cNvSpPr txBox="1">
            <a:spLocks/>
          </p:cNvSpPr>
          <p:nvPr/>
        </p:nvSpPr>
        <p:spPr>
          <a:xfrm>
            <a:off x="559346" y="2360712"/>
            <a:ext cx="11708854" cy="7030938"/>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lgn="just" hangingPunct="1"/>
            <a:endParaRPr lang="tr-TR" sz="2400" dirty="0"/>
          </a:p>
        </p:txBody>
      </p:sp>
      <p:sp>
        <p:nvSpPr>
          <p:cNvPr id="4" name="Unvan 1">
            <a:extLst>
              <a:ext uri="{FF2B5EF4-FFF2-40B4-BE49-F238E27FC236}">
                <a16:creationId xmlns:a16="http://schemas.microsoft.com/office/drawing/2014/main" id="{7E520DB8-A1FF-28C3-4E47-A7802BB0974E}"/>
              </a:ext>
            </a:extLst>
          </p:cNvPr>
          <p:cNvSpPr txBox="1">
            <a:spLocks/>
          </p:cNvSpPr>
          <p:nvPr/>
        </p:nvSpPr>
        <p:spPr>
          <a:xfrm>
            <a:off x="2081435" y="300624"/>
            <a:ext cx="9431238" cy="898781"/>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marL="0" marR="0" lvl="0" indent="0" algn="ctr" defTabSz="584200" rtl="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FFFFFF"/>
                </a:solidFill>
                <a:effectLst/>
                <a:uLnTx/>
                <a:uFillTx/>
                <a:latin typeface="Helvetica Light"/>
                <a:sym typeface="Helvetica Light"/>
              </a:rPr>
              <a:t>Ekonometri Mezunlarının Çalışma Alanları -1</a:t>
            </a:r>
          </a:p>
        </p:txBody>
      </p:sp>
      <p:sp>
        <p:nvSpPr>
          <p:cNvPr id="6" name="İçerik Yer Tutucusu 2">
            <a:extLst>
              <a:ext uri="{FF2B5EF4-FFF2-40B4-BE49-F238E27FC236}">
                <a16:creationId xmlns:a16="http://schemas.microsoft.com/office/drawing/2014/main" id="{D1578841-376D-C972-1DF0-20EDF3C06FB6}"/>
              </a:ext>
            </a:extLst>
          </p:cNvPr>
          <p:cNvSpPr txBox="1">
            <a:spLocks/>
          </p:cNvSpPr>
          <p:nvPr/>
        </p:nvSpPr>
        <p:spPr>
          <a:xfrm>
            <a:off x="1127343" y="3319396"/>
            <a:ext cx="10984526" cy="6072253"/>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lgn="just" hangingPunct="1"/>
            <a:endParaRPr lang="tr-TR" sz="2400" dirty="0"/>
          </a:p>
        </p:txBody>
      </p:sp>
      <p:sp>
        <p:nvSpPr>
          <p:cNvPr id="7" name="Metin kutusu 6">
            <a:extLst>
              <a:ext uri="{FF2B5EF4-FFF2-40B4-BE49-F238E27FC236}">
                <a16:creationId xmlns:a16="http://schemas.microsoft.com/office/drawing/2014/main" id="{1DF008C4-8025-B643-1383-FF136C157325}"/>
              </a:ext>
            </a:extLst>
          </p:cNvPr>
          <p:cNvSpPr txBox="1"/>
          <p:nvPr/>
        </p:nvSpPr>
        <p:spPr>
          <a:xfrm>
            <a:off x="559346" y="2417117"/>
            <a:ext cx="12109477" cy="61200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numCol="2">
            <a:spAutoFit/>
          </a:bodyPr>
          <a:lstStyle/>
          <a:p>
            <a:pPr algn="l"/>
            <a:r>
              <a:rPr lang="tr-TR" sz="2400" b="1" u="sng" dirty="0"/>
              <a:t>Veri Analizi ve İstatistiksel Modelleme </a:t>
            </a:r>
          </a:p>
          <a:p>
            <a:pPr algn="l"/>
            <a:r>
              <a:rPr lang="tr-TR" sz="2400" dirty="0"/>
              <a:t>Kazanımlar: </a:t>
            </a:r>
          </a:p>
          <a:p>
            <a:pPr marL="342900" indent="-342900" algn="l">
              <a:buFont typeface="Arial" panose="020B0604020202020204" pitchFamily="34" charset="0"/>
              <a:buChar char="•"/>
            </a:pPr>
            <a:r>
              <a:rPr lang="tr-TR" sz="2400" dirty="0"/>
              <a:t>Temel ve ileri düzey istatistik</a:t>
            </a:r>
          </a:p>
          <a:p>
            <a:pPr marL="342900" indent="-342900" algn="l">
              <a:buFont typeface="Arial" panose="020B0604020202020204" pitchFamily="34" charset="0"/>
              <a:buChar char="•"/>
            </a:pPr>
            <a:r>
              <a:rPr lang="tr-TR" sz="2400" dirty="0"/>
              <a:t>Regresyon analizi (doğrusal, lojistik, zaman serisi)</a:t>
            </a:r>
          </a:p>
          <a:p>
            <a:pPr marL="342900" indent="-342900" algn="l">
              <a:buFont typeface="Arial" panose="020B0604020202020204" pitchFamily="34" charset="0"/>
              <a:buChar char="•"/>
            </a:pPr>
            <a:r>
              <a:rPr lang="tr-TR" sz="2400" dirty="0"/>
              <a:t>Veri madenciliği ve büyük veri analizi</a:t>
            </a:r>
          </a:p>
          <a:p>
            <a:pPr marL="342900" indent="-342900" algn="l">
              <a:buFont typeface="Arial" panose="020B0604020202020204" pitchFamily="34" charset="0"/>
              <a:buChar char="•"/>
            </a:pPr>
            <a:r>
              <a:rPr lang="tr-TR" sz="2400" dirty="0"/>
              <a:t>R, Python, </a:t>
            </a:r>
            <a:r>
              <a:rPr lang="tr-TR" sz="2400" dirty="0" err="1"/>
              <a:t>Stata</a:t>
            </a:r>
            <a:r>
              <a:rPr lang="tr-TR" sz="2400" dirty="0"/>
              <a:t>, SPSS gibi veri analizi programları</a:t>
            </a:r>
          </a:p>
          <a:p>
            <a:pPr algn="l"/>
            <a:r>
              <a:rPr lang="tr-TR" sz="2400" dirty="0"/>
              <a:t>İlgili Meslekler: </a:t>
            </a:r>
          </a:p>
          <a:p>
            <a:pPr marL="342900" indent="-342900" algn="l">
              <a:buFont typeface="Arial" panose="020B0604020202020204" pitchFamily="34" charset="0"/>
              <a:buChar char="•"/>
            </a:pPr>
            <a:r>
              <a:rPr lang="tr-TR" sz="2400" dirty="0"/>
              <a:t>Veri Analisti</a:t>
            </a:r>
          </a:p>
          <a:p>
            <a:pPr marL="342900" indent="-342900" algn="l">
              <a:buFont typeface="Arial" panose="020B0604020202020204" pitchFamily="34" charset="0"/>
              <a:buChar char="•"/>
            </a:pPr>
            <a:r>
              <a:rPr lang="tr-TR" sz="2400" dirty="0"/>
              <a:t>İstatistikçi</a:t>
            </a:r>
          </a:p>
          <a:p>
            <a:pPr marL="342900" indent="-342900" algn="l">
              <a:buFont typeface="Arial" panose="020B0604020202020204" pitchFamily="34" charset="0"/>
              <a:buChar char="•"/>
            </a:pPr>
            <a:r>
              <a:rPr lang="tr-TR" sz="2400" dirty="0"/>
              <a:t>Büyük Veri Uzmanı</a:t>
            </a:r>
          </a:p>
          <a:p>
            <a:pPr marL="342900" indent="-342900" algn="l">
              <a:buFont typeface="Arial" panose="020B0604020202020204" pitchFamily="34" charset="0"/>
              <a:buChar char="•"/>
            </a:pPr>
            <a:r>
              <a:rPr lang="tr-TR" sz="2400" dirty="0"/>
              <a:t>Pazarlama Analisti</a:t>
            </a:r>
          </a:p>
          <a:p>
            <a:pPr marL="342900" indent="-342900" algn="l">
              <a:buFont typeface="Arial" panose="020B0604020202020204" pitchFamily="34" charset="0"/>
              <a:buChar char="•"/>
            </a:pPr>
            <a:r>
              <a:rPr lang="tr-TR" sz="2400" dirty="0"/>
              <a:t>İş Zekası Uzmanı</a:t>
            </a:r>
          </a:p>
          <a:p>
            <a:pPr marL="342900" indent="-342900" algn="l">
              <a:buFont typeface="Arial" panose="020B0604020202020204" pitchFamily="34" charset="0"/>
              <a:buChar char="•"/>
            </a:pPr>
            <a:r>
              <a:rPr lang="tr-TR" sz="2400" dirty="0"/>
              <a:t>Müşteri Analitiği Uzmanı</a:t>
            </a:r>
          </a:p>
          <a:p>
            <a:pPr algn="l"/>
            <a:endParaRPr lang="tr-TR" sz="2400" dirty="0"/>
          </a:p>
          <a:p>
            <a:pPr algn="l"/>
            <a:r>
              <a:rPr lang="tr-TR" sz="2400" b="1" u="sng" dirty="0"/>
              <a:t>Finansal ve Ekonomik Modelleme</a:t>
            </a:r>
          </a:p>
          <a:p>
            <a:pPr algn="l"/>
            <a:r>
              <a:rPr lang="tr-TR" sz="2400" dirty="0"/>
              <a:t>Kazanımlar:</a:t>
            </a:r>
          </a:p>
          <a:p>
            <a:pPr marL="342900" indent="-342900" algn="l">
              <a:buFont typeface="Arial" panose="020B0604020202020204" pitchFamily="34" charset="0"/>
              <a:buChar char="•"/>
            </a:pPr>
            <a:r>
              <a:rPr lang="tr-TR" sz="2400" dirty="0"/>
              <a:t>Finansal ekonometri (zaman serisi analizi, volatilite modelleri)</a:t>
            </a:r>
          </a:p>
          <a:p>
            <a:pPr marL="342900" indent="-342900" algn="l">
              <a:buFont typeface="Arial" panose="020B0604020202020204" pitchFamily="34" charset="0"/>
              <a:buChar char="•"/>
            </a:pPr>
            <a:r>
              <a:rPr lang="tr-TR" sz="2400" dirty="0"/>
              <a:t>Makroekonomi ve mikroekonomi analizleri</a:t>
            </a:r>
          </a:p>
          <a:p>
            <a:pPr marL="342900" indent="-342900" algn="l">
              <a:buFont typeface="Arial" panose="020B0604020202020204" pitchFamily="34" charset="0"/>
              <a:buChar char="•"/>
            </a:pPr>
            <a:r>
              <a:rPr lang="tr-TR" sz="2400" dirty="0"/>
              <a:t>Portföy optimizasyonu</a:t>
            </a:r>
          </a:p>
          <a:p>
            <a:pPr marL="342900" indent="-342900" algn="l">
              <a:buFont typeface="Arial" panose="020B0604020202020204" pitchFamily="34" charset="0"/>
              <a:buChar char="•"/>
            </a:pPr>
            <a:r>
              <a:rPr lang="tr-TR" sz="2400" dirty="0"/>
              <a:t>Risk modelleme ve tahminleme</a:t>
            </a:r>
          </a:p>
          <a:p>
            <a:pPr marL="342900" indent="-342900" algn="l">
              <a:buFont typeface="Arial" panose="020B0604020202020204" pitchFamily="34" charset="0"/>
              <a:buChar char="•"/>
            </a:pPr>
            <a:r>
              <a:rPr lang="tr-TR" sz="2400" dirty="0"/>
              <a:t>Olasılık ve istatistik teorisi</a:t>
            </a:r>
          </a:p>
          <a:p>
            <a:pPr algn="l"/>
            <a:r>
              <a:rPr lang="tr-TR" sz="2400" dirty="0"/>
              <a:t>İlgili Meslekler:</a:t>
            </a:r>
          </a:p>
          <a:p>
            <a:pPr marL="285750" indent="-285750" algn="l">
              <a:buFont typeface="Arial" panose="020B0604020202020204" pitchFamily="34" charset="0"/>
              <a:buChar char="•"/>
            </a:pPr>
            <a:r>
              <a:rPr lang="tr-TR" sz="2400" dirty="0"/>
              <a:t>Finansal Analist</a:t>
            </a:r>
          </a:p>
          <a:p>
            <a:pPr marL="285750" indent="-285750" algn="l">
              <a:buFont typeface="Arial" panose="020B0604020202020204" pitchFamily="34" charset="0"/>
              <a:buChar char="•"/>
            </a:pPr>
            <a:r>
              <a:rPr lang="tr-TR" sz="2400" dirty="0"/>
              <a:t>Risk Analisti</a:t>
            </a:r>
          </a:p>
          <a:p>
            <a:pPr marL="285750" indent="-285750" algn="l">
              <a:buFont typeface="Arial" panose="020B0604020202020204" pitchFamily="34" charset="0"/>
              <a:buChar char="•"/>
            </a:pPr>
            <a:r>
              <a:rPr lang="tr-TR" sz="2400" dirty="0"/>
              <a:t>Portföy Yöneticisi</a:t>
            </a:r>
          </a:p>
          <a:p>
            <a:pPr marL="285750" indent="-285750" algn="l">
              <a:buFont typeface="Arial" panose="020B0604020202020204" pitchFamily="34" charset="0"/>
              <a:buChar char="•"/>
            </a:pPr>
            <a:r>
              <a:rPr lang="tr-TR" sz="2400" dirty="0"/>
              <a:t>Kredi Risk Uzmanı</a:t>
            </a:r>
          </a:p>
          <a:p>
            <a:pPr marL="285750" indent="-285750" algn="l">
              <a:buFont typeface="Arial" panose="020B0604020202020204" pitchFamily="34" charset="0"/>
              <a:buChar char="•"/>
            </a:pPr>
            <a:r>
              <a:rPr lang="tr-TR" sz="2400" dirty="0"/>
              <a:t>Kripto Para ve </a:t>
            </a:r>
            <a:r>
              <a:rPr lang="tr-TR" sz="2400" dirty="0" err="1"/>
              <a:t>Blockchain</a:t>
            </a:r>
            <a:r>
              <a:rPr lang="tr-TR" sz="2400" dirty="0"/>
              <a:t> Analisti</a:t>
            </a:r>
          </a:p>
          <a:p>
            <a:pPr marL="285750" indent="-285750" algn="l">
              <a:buFont typeface="Arial" panose="020B0604020202020204" pitchFamily="34" charset="0"/>
              <a:buChar char="•"/>
            </a:pPr>
            <a:endParaRPr lang="tr-TR" sz="2400" dirty="0"/>
          </a:p>
        </p:txBody>
      </p:sp>
    </p:spTree>
    <p:extLst>
      <p:ext uri="{BB962C8B-B14F-4D97-AF65-F5344CB8AC3E}">
        <p14:creationId xmlns:p14="http://schemas.microsoft.com/office/powerpoint/2010/main" val="38195059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27483-16A1-E7E6-3429-1E7E58501FAF}"/>
            </a:ext>
          </a:extLst>
        </p:cNvPr>
        <p:cNvGrpSpPr/>
        <p:nvPr/>
      </p:nvGrpSpPr>
      <p:grpSpPr>
        <a:xfrm>
          <a:off x="0" y="0"/>
          <a:ext cx="0" cy="0"/>
          <a:chOff x="0" y="0"/>
          <a:chExt cx="0" cy="0"/>
        </a:xfrm>
      </p:grpSpPr>
      <p:sp>
        <p:nvSpPr>
          <p:cNvPr id="3" name="Unvan 1">
            <a:extLst>
              <a:ext uri="{FF2B5EF4-FFF2-40B4-BE49-F238E27FC236}">
                <a16:creationId xmlns:a16="http://schemas.microsoft.com/office/drawing/2014/main" id="{8F4F16C7-57EB-D4C5-E9B2-73131203B873}"/>
              </a:ext>
            </a:extLst>
          </p:cNvPr>
          <p:cNvSpPr txBox="1">
            <a:spLocks/>
          </p:cNvSpPr>
          <p:nvPr/>
        </p:nvSpPr>
        <p:spPr>
          <a:xfrm>
            <a:off x="2081435" y="0"/>
            <a:ext cx="10030433" cy="1143000"/>
          </a:xfrm>
          <a:prstGeom prst="rect">
            <a:avLst/>
          </a:prstGeom>
        </p:spPr>
        <p:txBody>
          <a:bodyPr>
            <a:normAutofit fontScale="90000" lnSpcReduction="1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marL="0" marR="0" lvl="0" indent="0" algn="ctr" defTabSz="584200" rtl="0" eaLnBrk="1" fontAlgn="auto" latinLnBrk="0" hangingPunct="1">
              <a:lnSpc>
                <a:spcPct val="100000"/>
              </a:lnSpc>
              <a:spcBef>
                <a:spcPts val="0"/>
              </a:spcBef>
              <a:spcAft>
                <a:spcPts val="0"/>
              </a:spcAft>
              <a:buClrTx/>
              <a:buSzTx/>
              <a:buFontTx/>
              <a:buNone/>
              <a:tabLst/>
              <a:defRPr/>
            </a:pPr>
            <a:endParaRPr kumimoji="0" lang="tr-TR" sz="8000" b="1" i="0" u="none" strike="noStrike" kern="0" cap="none" spc="0" normalizeH="0" baseline="0" noProof="0" dirty="0">
              <a:ln>
                <a:noFill/>
              </a:ln>
              <a:solidFill>
                <a:srgbClr val="FFFFFF"/>
              </a:solidFill>
              <a:effectLst/>
              <a:uLnTx/>
              <a:uFillTx/>
              <a:latin typeface="Helvetica Light"/>
              <a:sym typeface="Helvetica Light"/>
            </a:endParaRPr>
          </a:p>
        </p:txBody>
      </p:sp>
      <p:sp>
        <p:nvSpPr>
          <p:cNvPr id="5" name="İçerik Yer Tutucusu 2">
            <a:extLst>
              <a:ext uri="{FF2B5EF4-FFF2-40B4-BE49-F238E27FC236}">
                <a16:creationId xmlns:a16="http://schemas.microsoft.com/office/drawing/2014/main" id="{46EA48BF-B18F-8E2E-D1FE-B29C7657D03C}"/>
              </a:ext>
            </a:extLst>
          </p:cNvPr>
          <p:cNvSpPr txBox="1">
            <a:spLocks/>
          </p:cNvSpPr>
          <p:nvPr/>
        </p:nvSpPr>
        <p:spPr>
          <a:xfrm>
            <a:off x="559346" y="2360712"/>
            <a:ext cx="11708854" cy="7030938"/>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444500" marR="0" lvl="0" indent="-444500" algn="just" defTabSz="584200" rtl="0" eaLnBrk="1" fontAlgn="auto" latinLnBrk="0" hangingPunct="1">
              <a:lnSpc>
                <a:spcPct val="100000"/>
              </a:lnSpc>
              <a:spcBef>
                <a:spcPts val="4200"/>
              </a:spcBef>
              <a:spcAft>
                <a:spcPts val="0"/>
              </a:spcAft>
              <a:buClrTx/>
              <a:buSzPct val="75000"/>
              <a:buFontTx/>
              <a:buChar char="•"/>
              <a:tabLst/>
              <a:defRPr/>
            </a:pPr>
            <a:endParaRPr kumimoji="0" lang="tr-TR" sz="2200" b="0" i="0" u="none" strike="noStrike" kern="0" cap="none" spc="0" normalizeH="0" baseline="0" noProof="0" dirty="0">
              <a:ln>
                <a:noFill/>
              </a:ln>
              <a:solidFill>
                <a:srgbClr val="000000"/>
              </a:solidFill>
              <a:effectLst/>
              <a:uLnTx/>
              <a:uFillTx/>
              <a:latin typeface="Helvetica Light"/>
              <a:sym typeface="Helvetica Light"/>
            </a:endParaRPr>
          </a:p>
        </p:txBody>
      </p:sp>
      <p:sp>
        <p:nvSpPr>
          <p:cNvPr id="4" name="Unvan 1">
            <a:extLst>
              <a:ext uri="{FF2B5EF4-FFF2-40B4-BE49-F238E27FC236}">
                <a16:creationId xmlns:a16="http://schemas.microsoft.com/office/drawing/2014/main" id="{C1F698F0-E6DC-D4D0-5907-B5881A07CDC7}"/>
              </a:ext>
            </a:extLst>
          </p:cNvPr>
          <p:cNvSpPr txBox="1">
            <a:spLocks/>
          </p:cNvSpPr>
          <p:nvPr/>
        </p:nvSpPr>
        <p:spPr>
          <a:xfrm>
            <a:off x="2081435" y="300624"/>
            <a:ext cx="9431238" cy="898781"/>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marL="0" marR="0" lvl="0" indent="0" algn="ctr" defTabSz="584200" rtl="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FFFFFF"/>
                </a:solidFill>
                <a:effectLst/>
                <a:uLnTx/>
                <a:uFillTx/>
                <a:latin typeface="Helvetica Light"/>
                <a:sym typeface="Helvetica Light"/>
              </a:rPr>
              <a:t>Ekonometri Mezunlarının Çalışma Alanları -2</a:t>
            </a:r>
          </a:p>
        </p:txBody>
      </p:sp>
      <p:sp>
        <p:nvSpPr>
          <p:cNvPr id="6" name="İçerik Yer Tutucusu 2">
            <a:extLst>
              <a:ext uri="{FF2B5EF4-FFF2-40B4-BE49-F238E27FC236}">
                <a16:creationId xmlns:a16="http://schemas.microsoft.com/office/drawing/2014/main" id="{FA6C8569-4BE2-5FBC-3BFC-C22890017859}"/>
              </a:ext>
            </a:extLst>
          </p:cNvPr>
          <p:cNvSpPr txBox="1">
            <a:spLocks/>
          </p:cNvSpPr>
          <p:nvPr/>
        </p:nvSpPr>
        <p:spPr>
          <a:xfrm>
            <a:off x="1127343" y="3319396"/>
            <a:ext cx="10984526" cy="6072253"/>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444500" marR="0" lvl="0" indent="-444500" algn="just" defTabSz="584200" rtl="0" eaLnBrk="1" fontAlgn="auto" latinLnBrk="0" hangingPunct="1">
              <a:lnSpc>
                <a:spcPct val="100000"/>
              </a:lnSpc>
              <a:spcBef>
                <a:spcPts val="4200"/>
              </a:spcBef>
              <a:spcAft>
                <a:spcPts val="0"/>
              </a:spcAft>
              <a:buClrTx/>
              <a:buSzPct val="75000"/>
              <a:buFontTx/>
              <a:buChar char="•"/>
              <a:tabLst/>
              <a:defRPr/>
            </a:pPr>
            <a:endParaRPr kumimoji="0" lang="tr-TR" sz="2200" b="0" i="0" u="none" strike="noStrike" kern="0" cap="none" spc="0" normalizeH="0" baseline="0" noProof="0" dirty="0">
              <a:ln>
                <a:noFill/>
              </a:ln>
              <a:solidFill>
                <a:srgbClr val="000000"/>
              </a:solidFill>
              <a:effectLst/>
              <a:uLnTx/>
              <a:uFillTx/>
              <a:latin typeface="Helvetica Light"/>
              <a:sym typeface="Helvetica Light"/>
            </a:endParaRPr>
          </a:p>
        </p:txBody>
      </p:sp>
      <p:sp>
        <p:nvSpPr>
          <p:cNvPr id="7" name="Metin kutusu 6">
            <a:extLst>
              <a:ext uri="{FF2B5EF4-FFF2-40B4-BE49-F238E27FC236}">
                <a16:creationId xmlns:a16="http://schemas.microsoft.com/office/drawing/2014/main" id="{AC82D3EA-7D1F-CCE9-0A8D-6DFE2A304886}"/>
              </a:ext>
            </a:extLst>
          </p:cNvPr>
          <p:cNvSpPr txBox="1"/>
          <p:nvPr/>
        </p:nvSpPr>
        <p:spPr>
          <a:xfrm>
            <a:off x="555316" y="2101684"/>
            <a:ext cx="11322141" cy="71557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numCol="2">
            <a:spAutoFit/>
          </a:bodyPr>
          <a:lstStyle/>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tr-TR" sz="2400" b="0" i="0" u="none" strike="noStrike" kern="0" cap="none" spc="0" normalizeH="0" baseline="0" noProof="0" dirty="0">
              <a:ln>
                <a:noFill/>
              </a:ln>
              <a:solidFill>
                <a:srgbClr val="000000"/>
              </a:solidFill>
              <a:effectLst/>
              <a:uLnTx/>
              <a:uFillTx/>
              <a:latin typeface="Helvetica Light"/>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tr-TR" sz="2400" b="1" i="0" u="sng" strike="noStrike" kern="0" cap="none" spc="0" normalizeH="0" baseline="0" noProof="0" dirty="0">
                <a:ln>
                  <a:noFill/>
                </a:ln>
                <a:solidFill>
                  <a:srgbClr val="000000"/>
                </a:solidFill>
                <a:effectLst/>
                <a:uLnTx/>
                <a:uFillTx/>
                <a:latin typeface="Helvetica Light"/>
                <a:sym typeface="Helvetica Light"/>
              </a:rPr>
              <a:t>Karar Destek Sistemleri ve Optimizasyon</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Kazanımlar:</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Oyun teorisi ve stratejik karar alma</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Matematiksel optimizasyon</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İşletme analitiği ve operasyon araştırması</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Simülasyon teknikleri</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İlgili Meslekler:</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İş Geliştirme Uzmanı</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Operasyon Analisti</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Tedarik Zinciri ve Lojistik Analisti</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Danışman (Strateji, Yönetim, Finans vb.)</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tr-TR" sz="2400" b="0" i="0" u="none" strike="noStrike" kern="0" cap="none" spc="0" normalizeH="0" baseline="0" noProof="0" dirty="0">
              <a:ln>
                <a:noFill/>
              </a:ln>
              <a:solidFill>
                <a:srgbClr val="000000"/>
              </a:solidFill>
              <a:effectLst/>
              <a:uLnTx/>
              <a:uFillTx/>
              <a:latin typeface="Helvetica Light"/>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lang="tr-TR" sz="2400" dirty="0">
              <a:latin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tr-TR" sz="2400" b="0" i="0" u="none" strike="noStrike" kern="0" cap="none" spc="0" normalizeH="0" baseline="0" noProof="0" dirty="0">
              <a:ln>
                <a:noFill/>
              </a:ln>
              <a:solidFill>
                <a:srgbClr val="000000"/>
              </a:solidFill>
              <a:effectLst/>
              <a:uLnTx/>
              <a:uFillTx/>
              <a:latin typeface="Helvetica Light"/>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lang="tr-TR" sz="2400" dirty="0">
              <a:latin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tr-TR" sz="2400" b="0" i="0" u="none" strike="noStrike" kern="0" cap="none" spc="0" normalizeH="0" baseline="0" noProof="0" dirty="0">
              <a:ln>
                <a:noFill/>
              </a:ln>
              <a:solidFill>
                <a:srgbClr val="000000"/>
              </a:solidFill>
              <a:effectLst/>
              <a:uLnTx/>
              <a:uFillTx/>
              <a:latin typeface="Helvetica Light"/>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lang="tr-TR" sz="2400" dirty="0">
              <a:latin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tr-TR" sz="2400" b="0" i="0" u="none" strike="noStrike" kern="0" cap="none" spc="0" normalizeH="0" baseline="0" noProof="0" dirty="0">
              <a:ln>
                <a:noFill/>
              </a:ln>
              <a:solidFill>
                <a:srgbClr val="000000"/>
              </a:solidFill>
              <a:effectLst/>
              <a:uLnTx/>
              <a:uFillTx/>
              <a:latin typeface="Helvetica Light"/>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tr-TR" sz="2400" b="1" i="0" u="sng" strike="noStrike" kern="0" cap="none" spc="0" normalizeH="0" baseline="0" noProof="0" dirty="0">
                <a:ln>
                  <a:noFill/>
                </a:ln>
                <a:solidFill>
                  <a:srgbClr val="000000"/>
                </a:solidFill>
                <a:effectLst/>
                <a:uLnTx/>
                <a:uFillTx/>
                <a:latin typeface="Helvetica Light"/>
                <a:sym typeface="Helvetica Light"/>
              </a:rPr>
              <a:t>Ekonomik Tahmin ve Politika Analizi</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Kazanımlar:</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Zaman serisi analizi (ARIMA, GARCH modelleri)</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Ekonomik büyüme ve kalkınma modelleri</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Para politikası ve maliye politikası analizi</a:t>
            </a:r>
          </a:p>
          <a:p>
            <a:pPr marL="285750" marR="0" lvl="0" indent="-28575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Endüstriyel ekonomi</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İlgili Meslekler:</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Denetim Uzmanı (İç Denetçi, Bağımsız Denetçi vb.)</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Finansal Analist</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Risk Analisti</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İnsan Kaynakları Analisti</a:t>
            </a:r>
          </a:p>
        </p:txBody>
      </p:sp>
    </p:spTree>
    <p:extLst>
      <p:ext uri="{BB962C8B-B14F-4D97-AF65-F5344CB8AC3E}">
        <p14:creationId xmlns:p14="http://schemas.microsoft.com/office/powerpoint/2010/main" val="113879620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22BE3-8B66-B09C-AA77-6EFD371D3C1D}"/>
            </a:ext>
          </a:extLst>
        </p:cNvPr>
        <p:cNvGrpSpPr/>
        <p:nvPr/>
      </p:nvGrpSpPr>
      <p:grpSpPr>
        <a:xfrm>
          <a:off x="0" y="0"/>
          <a:ext cx="0" cy="0"/>
          <a:chOff x="0" y="0"/>
          <a:chExt cx="0" cy="0"/>
        </a:xfrm>
      </p:grpSpPr>
      <p:sp>
        <p:nvSpPr>
          <p:cNvPr id="3" name="Unvan 1">
            <a:extLst>
              <a:ext uri="{FF2B5EF4-FFF2-40B4-BE49-F238E27FC236}">
                <a16:creationId xmlns:a16="http://schemas.microsoft.com/office/drawing/2014/main" id="{2B2A1709-7B4D-694E-2758-2B970A2535FD}"/>
              </a:ext>
            </a:extLst>
          </p:cNvPr>
          <p:cNvSpPr txBox="1">
            <a:spLocks/>
          </p:cNvSpPr>
          <p:nvPr/>
        </p:nvSpPr>
        <p:spPr>
          <a:xfrm>
            <a:off x="2081435" y="0"/>
            <a:ext cx="10030433" cy="1143000"/>
          </a:xfrm>
          <a:prstGeom prst="rect">
            <a:avLst/>
          </a:prstGeom>
        </p:spPr>
        <p:txBody>
          <a:bodyPr>
            <a:normAutofit fontScale="90000" lnSpcReduction="1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marL="0" marR="0" lvl="0" indent="0" algn="ctr" defTabSz="584200" rtl="0" eaLnBrk="1" fontAlgn="auto" latinLnBrk="0" hangingPunct="1">
              <a:lnSpc>
                <a:spcPct val="100000"/>
              </a:lnSpc>
              <a:spcBef>
                <a:spcPts val="0"/>
              </a:spcBef>
              <a:spcAft>
                <a:spcPts val="0"/>
              </a:spcAft>
              <a:buClrTx/>
              <a:buSzTx/>
              <a:buFontTx/>
              <a:buNone/>
              <a:tabLst/>
              <a:defRPr/>
            </a:pPr>
            <a:endParaRPr kumimoji="0" lang="tr-TR" sz="8000" b="1" i="0" u="none" strike="noStrike" kern="0" cap="none" spc="0" normalizeH="0" baseline="0" noProof="0" dirty="0">
              <a:ln>
                <a:noFill/>
              </a:ln>
              <a:solidFill>
                <a:srgbClr val="FFFFFF"/>
              </a:solidFill>
              <a:effectLst/>
              <a:uLnTx/>
              <a:uFillTx/>
              <a:latin typeface="Helvetica Light"/>
              <a:sym typeface="Helvetica Light"/>
            </a:endParaRPr>
          </a:p>
        </p:txBody>
      </p:sp>
      <p:sp>
        <p:nvSpPr>
          <p:cNvPr id="5" name="İçerik Yer Tutucusu 2">
            <a:extLst>
              <a:ext uri="{FF2B5EF4-FFF2-40B4-BE49-F238E27FC236}">
                <a16:creationId xmlns:a16="http://schemas.microsoft.com/office/drawing/2014/main" id="{24D057C1-2C7B-44E7-6304-0D521932A6A8}"/>
              </a:ext>
            </a:extLst>
          </p:cNvPr>
          <p:cNvSpPr txBox="1">
            <a:spLocks/>
          </p:cNvSpPr>
          <p:nvPr/>
        </p:nvSpPr>
        <p:spPr>
          <a:xfrm>
            <a:off x="559346" y="2360712"/>
            <a:ext cx="11708854" cy="7030938"/>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444500" marR="0" lvl="0" indent="-444500" algn="just" defTabSz="584200" rtl="0" eaLnBrk="1" fontAlgn="auto" latinLnBrk="0" hangingPunct="1">
              <a:lnSpc>
                <a:spcPct val="100000"/>
              </a:lnSpc>
              <a:spcBef>
                <a:spcPts val="4200"/>
              </a:spcBef>
              <a:spcAft>
                <a:spcPts val="0"/>
              </a:spcAft>
              <a:buClrTx/>
              <a:buSzPct val="75000"/>
              <a:buFontTx/>
              <a:buChar char="•"/>
              <a:tabLst/>
              <a:defRPr/>
            </a:pPr>
            <a:endParaRPr kumimoji="0" lang="tr-TR" sz="2200" b="0" i="0" u="none" strike="noStrike" kern="0" cap="none" spc="0" normalizeH="0" baseline="0" noProof="0" dirty="0">
              <a:ln>
                <a:noFill/>
              </a:ln>
              <a:solidFill>
                <a:srgbClr val="000000"/>
              </a:solidFill>
              <a:effectLst/>
              <a:uLnTx/>
              <a:uFillTx/>
              <a:latin typeface="Helvetica Light"/>
              <a:sym typeface="Helvetica Light"/>
            </a:endParaRPr>
          </a:p>
        </p:txBody>
      </p:sp>
      <p:sp>
        <p:nvSpPr>
          <p:cNvPr id="4" name="Unvan 1">
            <a:extLst>
              <a:ext uri="{FF2B5EF4-FFF2-40B4-BE49-F238E27FC236}">
                <a16:creationId xmlns:a16="http://schemas.microsoft.com/office/drawing/2014/main" id="{26B2297F-05CC-C34C-A3C3-7114F0E2040A}"/>
              </a:ext>
            </a:extLst>
          </p:cNvPr>
          <p:cNvSpPr txBox="1">
            <a:spLocks/>
          </p:cNvSpPr>
          <p:nvPr/>
        </p:nvSpPr>
        <p:spPr>
          <a:xfrm>
            <a:off x="2081435" y="300624"/>
            <a:ext cx="9431238" cy="898781"/>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marL="0" marR="0" lvl="0" indent="0" algn="ctr" defTabSz="584200" rtl="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srgbClr val="FFFFFF"/>
                </a:solidFill>
                <a:effectLst/>
                <a:uLnTx/>
                <a:uFillTx/>
                <a:latin typeface="Helvetica Light"/>
                <a:sym typeface="Helvetica Light"/>
              </a:rPr>
              <a:t>Ekonometri Mezunlarının Çalışma Alanları -3</a:t>
            </a:r>
          </a:p>
        </p:txBody>
      </p:sp>
      <p:sp>
        <p:nvSpPr>
          <p:cNvPr id="6" name="İçerik Yer Tutucusu 2">
            <a:extLst>
              <a:ext uri="{FF2B5EF4-FFF2-40B4-BE49-F238E27FC236}">
                <a16:creationId xmlns:a16="http://schemas.microsoft.com/office/drawing/2014/main" id="{C4DEA4E7-3287-D6F6-C9F0-10B3594D09D3}"/>
              </a:ext>
            </a:extLst>
          </p:cNvPr>
          <p:cNvSpPr txBox="1">
            <a:spLocks/>
          </p:cNvSpPr>
          <p:nvPr/>
        </p:nvSpPr>
        <p:spPr>
          <a:xfrm>
            <a:off x="1127343" y="3319396"/>
            <a:ext cx="10984526" cy="6072253"/>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444500" marR="0" lvl="0" indent="-444500" algn="just" defTabSz="584200" rtl="0" eaLnBrk="1" fontAlgn="auto" latinLnBrk="0" hangingPunct="1">
              <a:lnSpc>
                <a:spcPct val="100000"/>
              </a:lnSpc>
              <a:spcBef>
                <a:spcPts val="4200"/>
              </a:spcBef>
              <a:spcAft>
                <a:spcPts val="0"/>
              </a:spcAft>
              <a:buClrTx/>
              <a:buSzPct val="75000"/>
              <a:buFontTx/>
              <a:buChar char="•"/>
              <a:tabLst/>
              <a:defRPr/>
            </a:pPr>
            <a:endParaRPr kumimoji="0" lang="tr-TR" sz="2200" b="0" i="0" u="none" strike="noStrike" kern="0" cap="none" spc="0" normalizeH="0" baseline="0" noProof="0" dirty="0">
              <a:ln>
                <a:noFill/>
              </a:ln>
              <a:solidFill>
                <a:srgbClr val="000000"/>
              </a:solidFill>
              <a:effectLst/>
              <a:uLnTx/>
              <a:uFillTx/>
              <a:latin typeface="Helvetica Light"/>
              <a:sym typeface="Helvetica Light"/>
            </a:endParaRPr>
          </a:p>
        </p:txBody>
      </p:sp>
      <p:sp>
        <p:nvSpPr>
          <p:cNvPr id="7" name="Metin kutusu 6">
            <a:extLst>
              <a:ext uri="{FF2B5EF4-FFF2-40B4-BE49-F238E27FC236}">
                <a16:creationId xmlns:a16="http://schemas.microsoft.com/office/drawing/2014/main" id="{28EC1FE7-20EC-A170-A214-8FD715AB3422}"/>
              </a:ext>
            </a:extLst>
          </p:cNvPr>
          <p:cNvSpPr txBox="1"/>
          <p:nvPr/>
        </p:nvSpPr>
        <p:spPr>
          <a:xfrm>
            <a:off x="731660" y="2474613"/>
            <a:ext cx="11775892"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numCol="1">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tr-TR" sz="2400" b="1" i="0" u="sng" strike="noStrike" kern="0" cap="none" spc="0" normalizeH="0" baseline="0" noProof="0" dirty="0">
                <a:ln>
                  <a:noFill/>
                </a:ln>
                <a:solidFill>
                  <a:srgbClr val="000000"/>
                </a:solidFill>
                <a:effectLst/>
                <a:uLnTx/>
                <a:uFillTx/>
                <a:latin typeface="Helvetica Light"/>
                <a:sym typeface="Helvetica Light"/>
              </a:rPr>
              <a:t>Yapay Zeka ve Makine Öğrenmesi</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Kazanımlar:</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Makine öğrenmesi algoritmaları (</a:t>
            </a:r>
            <a:r>
              <a:rPr kumimoji="0" lang="tr-TR" sz="2400" b="0" i="0" u="none" strike="noStrike" kern="0" cap="none" spc="0" normalizeH="0" baseline="0" noProof="0" dirty="0" err="1">
                <a:ln>
                  <a:noFill/>
                </a:ln>
                <a:solidFill>
                  <a:srgbClr val="000000"/>
                </a:solidFill>
                <a:effectLst/>
                <a:uLnTx/>
                <a:uFillTx/>
                <a:latin typeface="Helvetica Light"/>
                <a:sym typeface="Helvetica Light"/>
              </a:rPr>
              <a:t>random</a:t>
            </a:r>
            <a:r>
              <a:rPr kumimoji="0" lang="tr-TR" sz="2400" b="0" i="0" u="none" strike="noStrike" kern="0" cap="none" spc="0" normalizeH="0" baseline="0" noProof="0" dirty="0">
                <a:ln>
                  <a:noFill/>
                </a:ln>
                <a:solidFill>
                  <a:srgbClr val="000000"/>
                </a:solidFill>
                <a:effectLst/>
                <a:uLnTx/>
                <a:uFillTx/>
                <a:latin typeface="Helvetica Light"/>
                <a:sym typeface="Helvetica Light"/>
              </a:rPr>
              <a:t> </a:t>
            </a:r>
            <a:r>
              <a:rPr kumimoji="0" lang="tr-TR" sz="2400" b="0" i="0" u="none" strike="noStrike" kern="0" cap="none" spc="0" normalizeH="0" baseline="0" noProof="0" dirty="0" err="1">
                <a:ln>
                  <a:noFill/>
                </a:ln>
                <a:solidFill>
                  <a:srgbClr val="000000"/>
                </a:solidFill>
                <a:effectLst/>
                <a:uLnTx/>
                <a:uFillTx/>
                <a:latin typeface="Helvetica Light"/>
                <a:sym typeface="Helvetica Light"/>
              </a:rPr>
              <a:t>forest</a:t>
            </a:r>
            <a:r>
              <a:rPr kumimoji="0" lang="tr-TR" sz="2400" b="0" i="0" u="none" strike="noStrike" kern="0" cap="none" spc="0" normalizeH="0" baseline="0" noProof="0" dirty="0">
                <a:ln>
                  <a:noFill/>
                </a:ln>
                <a:solidFill>
                  <a:srgbClr val="000000"/>
                </a:solidFill>
                <a:effectLst/>
                <a:uLnTx/>
                <a:uFillTx/>
                <a:latin typeface="Helvetica Light"/>
                <a:sym typeface="Helvetica Light"/>
              </a:rPr>
              <a:t>, </a:t>
            </a:r>
            <a:r>
              <a:rPr kumimoji="0" lang="tr-TR" sz="2400" b="0" i="0" u="none" strike="noStrike" kern="0" cap="none" spc="0" normalizeH="0" baseline="0" noProof="0" dirty="0" err="1">
                <a:ln>
                  <a:noFill/>
                </a:ln>
                <a:solidFill>
                  <a:srgbClr val="000000"/>
                </a:solidFill>
                <a:effectLst/>
                <a:uLnTx/>
                <a:uFillTx/>
                <a:latin typeface="Helvetica Light"/>
                <a:sym typeface="Helvetica Light"/>
              </a:rPr>
              <a:t>neural</a:t>
            </a:r>
            <a:r>
              <a:rPr kumimoji="0" lang="tr-TR" sz="2400" b="0" i="0" u="none" strike="noStrike" kern="0" cap="none" spc="0" normalizeH="0" baseline="0" noProof="0" dirty="0">
                <a:ln>
                  <a:noFill/>
                </a:ln>
                <a:solidFill>
                  <a:srgbClr val="000000"/>
                </a:solidFill>
                <a:effectLst/>
                <a:uLnTx/>
                <a:uFillTx/>
                <a:latin typeface="Helvetica Light"/>
                <a:sym typeface="Helvetica Light"/>
              </a:rPr>
              <a:t> </a:t>
            </a:r>
            <a:r>
              <a:rPr kumimoji="0" lang="tr-TR" sz="2400" b="0" i="0" u="none" strike="noStrike" kern="0" cap="none" spc="0" normalizeH="0" baseline="0" noProof="0" dirty="0" err="1">
                <a:ln>
                  <a:noFill/>
                </a:ln>
                <a:solidFill>
                  <a:srgbClr val="000000"/>
                </a:solidFill>
                <a:effectLst/>
                <a:uLnTx/>
                <a:uFillTx/>
                <a:latin typeface="Helvetica Light"/>
                <a:sym typeface="Helvetica Light"/>
              </a:rPr>
              <a:t>networks</a:t>
            </a:r>
            <a:r>
              <a:rPr kumimoji="0" lang="tr-TR" sz="2400" b="0" i="0" u="none" strike="noStrike" kern="0" cap="none" spc="0" normalizeH="0" baseline="0" noProof="0" dirty="0">
                <a:ln>
                  <a:noFill/>
                </a:ln>
                <a:solidFill>
                  <a:srgbClr val="000000"/>
                </a:solidFill>
                <a:effectLst/>
                <a:uLnTx/>
                <a:uFillTx/>
                <a:latin typeface="Helvetica Light"/>
                <a:sym typeface="Helvetica Light"/>
              </a:rPr>
              <a:t>)</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Doğal dil işleme (NLP)</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Tahminleme modelleri</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Büyük veri analitiği</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İlgili Meslekler:</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Makine Öğrenmesi ve Yapay Zeka Uzmanı</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Siber Güvenlik ve </a:t>
            </a:r>
            <a:r>
              <a:rPr kumimoji="0" lang="tr-TR" sz="2400" b="0" i="0" u="none" strike="noStrike" kern="0" cap="none" spc="0" normalizeH="0" baseline="0" noProof="0" dirty="0" err="1">
                <a:ln>
                  <a:noFill/>
                </a:ln>
                <a:solidFill>
                  <a:srgbClr val="000000"/>
                </a:solidFill>
                <a:effectLst/>
                <a:uLnTx/>
                <a:uFillTx/>
                <a:latin typeface="Helvetica Light"/>
                <a:sym typeface="Helvetica Light"/>
              </a:rPr>
              <a:t>Fraud</a:t>
            </a:r>
            <a:r>
              <a:rPr kumimoji="0" lang="tr-TR" sz="2400" b="0" i="0" u="none" strike="noStrike" kern="0" cap="none" spc="0" normalizeH="0" baseline="0" noProof="0" dirty="0">
                <a:ln>
                  <a:noFill/>
                </a:ln>
                <a:solidFill>
                  <a:srgbClr val="000000"/>
                </a:solidFill>
                <a:effectLst/>
                <a:uLnTx/>
                <a:uFillTx/>
                <a:latin typeface="Helvetica Light"/>
                <a:sym typeface="Helvetica Light"/>
              </a:rPr>
              <a:t> Analisti</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Büyük Veri Uzmanı</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srgbClr val="000000"/>
                </a:solidFill>
                <a:effectLst/>
                <a:uLnTx/>
                <a:uFillTx/>
                <a:latin typeface="Helvetica Light"/>
                <a:sym typeface="Helvetica Light"/>
              </a:rPr>
              <a:t>İş Zekası Uzmanı</a:t>
            </a:r>
          </a:p>
        </p:txBody>
      </p:sp>
    </p:spTree>
    <p:extLst>
      <p:ext uri="{BB962C8B-B14F-4D97-AF65-F5344CB8AC3E}">
        <p14:creationId xmlns:p14="http://schemas.microsoft.com/office/powerpoint/2010/main" val="352449415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7597405-92D6-6E54-FDBA-B973CB098774}"/>
              </a:ext>
            </a:extLst>
          </p:cNvPr>
          <p:cNvPicPr>
            <a:picLocks noChangeAspect="1"/>
          </p:cNvPicPr>
          <p:nvPr/>
        </p:nvPicPr>
        <p:blipFill>
          <a:blip r:embed="rId2"/>
          <a:stretch>
            <a:fillRect/>
          </a:stretch>
        </p:blipFill>
        <p:spPr>
          <a:xfrm>
            <a:off x="1772577" y="2603480"/>
            <a:ext cx="9459645" cy="5487166"/>
          </a:xfrm>
          <a:prstGeom prst="rect">
            <a:avLst/>
          </a:prstGeom>
        </p:spPr>
      </p:pic>
      <p:sp>
        <p:nvSpPr>
          <p:cNvPr id="4" name="Unvan 1">
            <a:extLst>
              <a:ext uri="{FF2B5EF4-FFF2-40B4-BE49-F238E27FC236}">
                <a16:creationId xmlns:a16="http://schemas.microsoft.com/office/drawing/2014/main" id="{DB6C012C-04FE-0789-5921-ED6005DBACA0}"/>
              </a:ext>
            </a:extLst>
          </p:cNvPr>
          <p:cNvSpPr txBox="1">
            <a:spLocks/>
          </p:cNvSpPr>
          <p:nvPr/>
        </p:nvSpPr>
        <p:spPr>
          <a:xfrm>
            <a:off x="2081435" y="300624"/>
            <a:ext cx="9431238" cy="898781"/>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sz="3600" b="1" dirty="0">
                <a:solidFill>
                  <a:schemeClr val="bg1"/>
                </a:solidFill>
              </a:rPr>
              <a:t>Ders Planı</a:t>
            </a:r>
          </a:p>
        </p:txBody>
      </p:sp>
    </p:spTree>
    <p:extLst>
      <p:ext uri="{BB962C8B-B14F-4D97-AF65-F5344CB8AC3E}">
        <p14:creationId xmlns:p14="http://schemas.microsoft.com/office/powerpoint/2010/main" val="334329805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7DD7C93-FF57-EC61-E25A-F82B0E2B0E93}"/>
              </a:ext>
            </a:extLst>
          </p:cNvPr>
          <p:cNvPicPr>
            <a:picLocks noChangeAspect="1"/>
          </p:cNvPicPr>
          <p:nvPr/>
        </p:nvPicPr>
        <p:blipFill>
          <a:blip r:embed="rId2"/>
          <a:stretch>
            <a:fillRect/>
          </a:stretch>
        </p:blipFill>
        <p:spPr>
          <a:xfrm>
            <a:off x="975135" y="2973845"/>
            <a:ext cx="11054529" cy="4531462"/>
          </a:xfrm>
          <a:prstGeom prst="rect">
            <a:avLst/>
          </a:prstGeom>
        </p:spPr>
      </p:pic>
      <p:sp>
        <p:nvSpPr>
          <p:cNvPr id="4" name="Unvan 1">
            <a:extLst>
              <a:ext uri="{FF2B5EF4-FFF2-40B4-BE49-F238E27FC236}">
                <a16:creationId xmlns:a16="http://schemas.microsoft.com/office/drawing/2014/main" id="{CD536190-98F9-76D2-6DD9-70E60D563583}"/>
              </a:ext>
            </a:extLst>
          </p:cNvPr>
          <p:cNvSpPr txBox="1">
            <a:spLocks/>
          </p:cNvSpPr>
          <p:nvPr/>
        </p:nvSpPr>
        <p:spPr>
          <a:xfrm>
            <a:off x="2081435" y="300624"/>
            <a:ext cx="9431238" cy="898781"/>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sz="3600" b="1" dirty="0">
                <a:solidFill>
                  <a:schemeClr val="bg1"/>
                </a:solidFill>
              </a:rPr>
              <a:t>Ders Planı</a:t>
            </a:r>
          </a:p>
        </p:txBody>
      </p:sp>
    </p:spTree>
    <p:extLst>
      <p:ext uri="{BB962C8B-B14F-4D97-AF65-F5344CB8AC3E}">
        <p14:creationId xmlns:p14="http://schemas.microsoft.com/office/powerpoint/2010/main" val="35123942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4703F41-E6E0-32ED-F9A6-83F03C997050}"/>
              </a:ext>
            </a:extLst>
          </p:cNvPr>
          <p:cNvPicPr>
            <a:picLocks noChangeAspect="1"/>
          </p:cNvPicPr>
          <p:nvPr/>
        </p:nvPicPr>
        <p:blipFill>
          <a:blip r:embed="rId2"/>
          <a:stretch>
            <a:fillRect/>
          </a:stretch>
        </p:blipFill>
        <p:spPr>
          <a:xfrm>
            <a:off x="876791" y="3271247"/>
            <a:ext cx="11251217" cy="3547564"/>
          </a:xfrm>
          <a:prstGeom prst="rect">
            <a:avLst/>
          </a:prstGeom>
        </p:spPr>
      </p:pic>
      <p:sp>
        <p:nvSpPr>
          <p:cNvPr id="4" name="Unvan 1">
            <a:extLst>
              <a:ext uri="{FF2B5EF4-FFF2-40B4-BE49-F238E27FC236}">
                <a16:creationId xmlns:a16="http://schemas.microsoft.com/office/drawing/2014/main" id="{407C0CEA-FD0B-E1C3-5E76-39D99F538E94}"/>
              </a:ext>
            </a:extLst>
          </p:cNvPr>
          <p:cNvSpPr txBox="1">
            <a:spLocks/>
          </p:cNvSpPr>
          <p:nvPr/>
        </p:nvSpPr>
        <p:spPr>
          <a:xfrm>
            <a:off x="2081435" y="300624"/>
            <a:ext cx="9431238" cy="898781"/>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sz="3600" b="1" dirty="0">
                <a:solidFill>
                  <a:schemeClr val="bg1"/>
                </a:solidFill>
              </a:rPr>
              <a:t>Ders Planı</a:t>
            </a:r>
          </a:p>
        </p:txBody>
      </p:sp>
    </p:spTree>
    <p:extLst>
      <p:ext uri="{BB962C8B-B14F-4D97-AF65-F5344CB8AC3E}">
        <p14:creationId xmlns:p14="http://schemas.microsoft.com/office/powerpoint/2010/main" val="127011808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BF2AC39-D892-4491-1D0C-1118985CAE34}"/>
              </a:ext>
            </a:extLst>
          </p:cNvPr>
          <p:cNvPicPr>
            <a:picLocks noChangeAspect="1"/>
          </p:cNvPicPr>
          <p:nvPr/>
        </p:nvPicPr>
        <p:blipFill>
          <a:blip r:embed="rId2"/>
          <a:stretch>
            <a:fillRect/>
          </a:stretch>
        </p:blipFill>
        <p:spPr>
          <a:xfrm>
            <a:off x="907242" y="3157651"/>
            <a:ext cx="10994997" cy="3438298"/>
          </a:xfrm>
          <a:prstGeom prst="rect">
            <a:avLst/>
          </a:prstGeom>
        </p:spPr>
      </p:pic>
      <p:sp>
        <p:nvSpPr>
          <p:cNvPr id="4" name="Unvan 1">
            <a:extLst>
              <a:ext uri="{FF2B5EF4-FFF2-40B4-BE49-F238E27FC236}">
                <a16:creationId xmlns:a16="http://schemas.microsoft.com/office/drawing/2014/main" id="{2227042A-C85C-B489-4246-BEE7F9F59E12}"/>
              </a:ext>
            </a:extLst>
          </p:cNvPr>
          <p:cNvSpPr txBox="1">
            <a:spLocks/>
          </p:cNvSpPr>
          <p:nvPr/>
        </p:nvSpPr>
        <p:spPr>
          <a:xfrm>
            <a:off x="2081435" y="300624"/>
            <a:ext cx="9431238" cy="898781"/>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sz="3600" b="1" dirty="0">
                <a:solidFill>
                  <a:schemeClr val="bg1"/>
                </a:solidFill>
              </a:rPr>
              <a:t>Ders Planı</a:t>
            </a:r>
          </a:p>
        </p:txBody>
      </p:sp>
    </p:spTree>
    <p:extLst>
      <p:ext uri="{BB962C8B-B14F-4D97-AF65-F5344CB8AC3E}">
        <p14:creationId xmlns:p14="http://schemas.microsoft.com/office/powerpoint/2010/main" val="5575389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298F9F7-5753-25A6-A7CD-3149C00DA936}"/>
              </a:ext>
            </a:extLst>
          </p:cNvPr>
          <p:cNvPicPr>
            <a:picLocks noChangeAspect="1"/>
          </p:cNvPicPr>
          <p:nvPr/>
        </p:nvPicPr>
        <p:blipFill>
          <a:blip r:embed="rId2"/>
          <a:stretch>
            <a:fillRect/>
          </a:stretch>
        </p:blipFill>
        <p:spPr>
          <a:xfrm>
            <a:off x="568276" y="2182801"/>
            <a:ext cx="7531379" cy="7270175"/>
          </a:xfrm>
          <a:prstGeom prst="rect">
            <a:avLst/>
          </a:prstGeom>
        </p:spPr>
      </p:pic>
      <p:sp>
        <p:nvSpPr>
          <p:cNvPr id="6" name="Unvan 1">
            <a:extLst>
              <a:ext uri="{FF2B5EF4-FFF2-40B4-BE49-F238E27FC236}">
                <a16:creationId xmlns:a16="http://schemas.microsoft.com/office/drawing/2014/main" id="{57AEEB99-9816-DF89-F0D9-62574F5B5732}"/>
              </a:ext>
            </a:extLst>
          </p:cNvPr>
          <p:cNvSpPr txBox="1">
            <a:spLocks/>
          </p:cNvSpPr>
          <p:nvPr/>
        </p:nvSpPr>
        <p:spPr>
          <a:xfrm>
            <a:off x="2081435" y="300624"/>
            <a:ext cx="9431238" cy="898781"/>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sz="3600" b="1" dirty="0">
                <a:solidFill>
                  <a:schemeClr val="bg1"/>
                </a:solidFill>
              </a:rPr>
              <a:t>Ders Planı</a:t>
            </a:r>
          </a:p>
        </p:txBody>
      </p:sp>
      <p:sp>
        <p:nvSpPr>
          <p:cNvPr id="7" name="Dikdörtgen: Köşeleri Yuvarlatılmış 6">
            <a:extLst>
              <a:ext uri="{FF2B5EF4-FFF2-40B4-BE49-F238E27FC236}">
                <a16:creationId xmlns:a16="http://schemas.microsoft.com/office/drawing/2014/main" id="{8D13CCC7-44D3-80D6-2B4B-9074A6B75A89}"/>
              </a:ext>
            </a:extLst>
          </p:cNvPr>
          <p:cNvSpPr/>
          <p:nvPr/>
        </p:nvSpPr>
        <p:spPr>
          <a:xfrm>
            <a:off x="1084217" y="3161211"/>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Dikdörtgen: Köşeleri Yuvarlatılmış 7">
            <a:extLst>
              <a:ext uri="{FF2B5EF4-FFF2-40B4-BE49-F238E27FC236}">
                <a16:creationId xmlns:a16="http://schemas.microsoft.com/office/drawing/2014/main" id="{3A2E05FC-AE2C-626D-6447-6F13BA334430}"/>
              </a:ext>
            </a:extLst>
          </p:cNvPr>
          <p:cNvSpPr/>
          <p:nvPr/>
        </p:nvSpPr>
        <p:spPr>
          <a:xfrm>
            <a:off x="1084217" y="6932894"/>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9" name="Dikdörtgen: Köşeleri Yuvarlatılmış 8">
            <a:extLst>
              <a:ext uri="{FF2B5EF4-FFF2-40B4-BE49-F238E27FC236}">
                <a16:creationId xmlns:a16="http://schemas.microsoft.com/office/drawing/2014/main" id="{A99B6C7A-3F76-DD49-5359-EEDCFD463279}"/>
              </a:ext>
            </a:extLst>
          </p:cNvPr>
          <p:cNvSpPr/>
          <p:nvPr/>
        </p:nvSpPr>
        <p:spPr>
          <a:xfrm>
            <a:off x="1084217" y="7355261"/>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Konuşma Balonu: Oval 11">
            <a:extLst>
              <a:ext uri="{FF2B5EF4-FFF2-40B4-BE49-F238E27FC236}">
                <a16:creationId xmlns:a16="http://schemas.microsoft.com/office/drawing/2014/main" id="{F92426ED-AC07-3710-7077-8E9AA41FCC58}"/>
              </a:ext>
            </a:extLst>
          </p:cNvPr>
          <p:cNvSpPr/>
          <p:nvPr/>
        </p:nvSpPr>
        <p:spPr>
          <a:xfrm>
            <a:off x="8406589" y="2182801"/>
            <a:ext cx="3470421" cy="1182965"/>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solidFill>
                <a:effectLst/>
                <a:uFillTx/>
                <a:latin typeface="+mn-lt"/>
                <a:ea typeface="+mn-ea"/>
                <a:cs typeface="+mn-cs"/>
                <a:sym typeface="Helvetica Light"/>
              </a:rPr>
              <a:t>SPSS, </a:t>
            </a:r>
            <a:r>
              <a:rPr lang="tr-TR" sz="2400" b="1" dirty="0" err="1">
                <a:solidFill>
                  <a:schemeClr val="tx1"/>
                </a:solidFill>
              </a:rPr>
              <a:t>Eviews</a:t>
            </a:r>
            <a:r>
              <a:rPr lang="tr-TR" sz="2400" b="1" dirty="0">
                <a:solidFill>
                  <a:schemeClr val="tx1"/>
                </a:solidFill>
              </a:rPr>
              <a:t>, </a:t>
            </a:r>
            <a:r>
              <a:rPr kumimoji="0" lang="tr-TR" sz="2400" b="1" i="0" u="none" strike="noStrike" cap="none" spc="0" normalizeH="0" baseline="0" dirty="0" err="1">
                <a:ln>
                  <a:noFill/>
                </a:ln>
                <a:solidFill>
                  <a:schemeClr val="tx1"/>
                </a:solidFill>
                <a:effectLst/>
                <a:uFillTx/>
                <a:latin typeface="+mn-lt"/>
                <a:ea typeface="+mn-ea"/>
                <a:cs typeface="+mn-cs"/>
                <a:sym typeface="Helvetica Light"/>
              </a:rPr>
              <a:t>Stata</a:t>
            </a:r>
            <a:r>
              <a:rPr kumimoji="0" lang="tr-TR" sz="2400" b="1" i="0" u="none" strike="noStrike" cap="none" spc="0" normalizeH="0" baseline="0" dirty="0">
                <a:ln>
                  <a:noFill/>
                </a:ln>
                <a:solidFill>
                  <a:schemeClr val="tx1"/>
                </a:solidFill>
                <a:effectLst/>
                <a:uFillTx/>
                <a:latin typeface="+mn-lt"/>
                <a:ea typeface="+mn-ea"/>
                <a:cs typeface="+mn-cs"/>
                <a:sym typeface="Helvetica Light"/>
              </a:rPr>
              <a:t>, </a:t>
            </a:r>
            <a:r>
              <a:rPr lang="tr-TR" sz="2400" b="1" dirty="0">
                <a:solidFill>
                  <a:schemeClr val="tx1"/>
                </a:solidFill>
              </a:rPr>
              <a:t>R, </a:t>
            </a:r>
            <a:r>
              <a:rPr kumimoji="0" lang="tr-TR" sz="2400" b="1" i="0" u="none" strike="noStrike" cap="none" spc="0" normalizeH="0" baseline="0" dirty="0">
                <a:ln>
                  <a:noFill/>
                </a:ln>
                <a:solidFill>
                  <a:schemeClr val="tx1"/>
                </a:solidFill>
                <a:effectLst/>
                <a:uFillTx/>
                <a:latin typeface="+mn-lt"/>
                <a:ea typeface="+mn-ea"/>
                <a:cs typeface="+mn-cs"/>
                <a:sym typeface="Helvetica Light"/>
              </a:rPr>
              <a:t>Python.</a:t>
            </a:r>
          </a:p>
        </p:txBody>
      </p:sp>
      <p:sp>
        <p:nvSpPr>
          <p:cNvPr id="13" name="Konuşma Balonu: Oval 12">
            <a:extLst>
              <a:ext uri="{FF2B5EF4-FFF2-40B4-BE49-F238E27FC236}">
                <a16:creationId xmlns:a16="http://schemas.microsoft.com/office/drawing/2014/main" id="{6016195C-CB19-45C9-F163-589FC706FD2E}"/>
              </a:ext>
            </a:extLst>
          </p:cNvPr>
          <p:cNvSpPr/>
          <p:nvPr/>
        </p:nvSpPr>
        <p:spPr>
          <a:xfrm>
            <a:off x="8406588" y="3578423"/>
            <a:ext cx="3924747" cy="3260368"/>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sz="2400" b="1" dirty="0">
                <a:solidFill>
                  <a:schemeClr val="tx1"/>
                </a:solidFill>
              </a:rPr>
              <a:t>V</a:t>
            </a:r>
            <a:r>
              <a:rPr kumimoji="0" lang="tr-TR" sz="2400" b="1" i="0" u="none" strike="noStrike" cap="none" spc="0" normalizeH="0" baseline="0" dirty="0">
                <a:ln>
                  <a:noFill/>
                </a:ln>
                <a:solidFill>
                  <a:schemeClr val="tx1"/>
                </a:solidFill>
                <a:effectLst/>
                <a:uFillTx/>
                <a:latin typeface="+mn-lt"/>
                <a:ea typeface="+mn-ea"/>
                <a:cs typeface="+mn-cs"/>
                <a:sym typeface="Helvetica Light"/>
              </a:rPr>
              <a:t>eri analizi ve optimizasyon tekniklerini kullanarak etkili ve stratejik karar alma becerileri kazandırır.</a:t>
            </a:r>
          </a:p>
        </p:txBody>
      </p:sp>
      <p:sp>
        <p:nvSpPr>
          <p:cNvPr id="14" name="Konuşma Balonu: Oval 13">
            <a:extLst>
              <a:ext uri="{FF2B5EF4-FFF2-40B4-BE49-F238E27FC236}">
                <a16:creationId xmlns:a16="http://schemas.microsoft.com/office/drawing/2014/main" id="{ADCAC79B-3AEC-4C5A-9572-04A21F23DEB0}"/>
              </a:ext>
            </a:extLst>
          </p:cNvPr>
          <p:cNvSpPr/>
          <p:nvPr/>
        </p:nvSpPr>
        <p:spPr>
          <a:xfrm>
            <a:off x="8615596" y="7231309"/>
            <a:ext cx="3924747" cy="2221667"/>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sz="2400" b="1" dirty="0" err="1">
                <a:solidFill>
                  <a:schemeClr val="tx1"/>
                </a:solidFill>
              </a:rPr>
              <a:t>Microsof</a:t>
            </a:r>
            <a:r>
              <a:rPr lang="tr-TR" sz="2400" b="1" dirty="0">
                <a:solidFill>
                  <a:schemeClr val="tx1"/>
                </a:solidFill>
              </a:rPr>
              <a:t> Office Programları, Google </a:t>
            </a:r>
            <a:r>
              <a:rPr lang="tr-TR" sz="2400" b="1" dirty="0" err="1">
                <a:solidFill>
                  <a:schemeClr val="tx1"/>
                </a:solidFill>
              </a:rPr>
              <a:t>Workspace</a:t>
            </a:r>
            <a:r>
              <a:rPr lang="tr-TR" sz="2400" b="1" dirty="0">
                <a:solidFill>
                  <a:schemeClr val="tx1"/>
                </a:solidFill>
              </a:rPr>
              <a:t>, Libre Office.</a:t>
            </a:r>
            <a:endParaRPr kumimoji="0" lang="tr-TR" sz="2400" b="1" i="0" u="none" strike="noStrike" cap="none" spc="0" normalizeH="0" baseline="0" dirty="0">
              <a:ln>
                <a:noFill/>
              </a:ln>
              <a:solidFill>
                <a:schemeClr val="tx1"/>
              </a:solidFill>
              <a:effectLst/>
              <a:uFillTx/>
              <a:latin typeface="+mn-lt"/>
              <a:ea typeface="+mn-ea"/>
              <a:cs typeface="+mn-cs"/>
              <a:sym typeface="Helvetica Light"/>
            </a:endParaRPr>
          </a:p>
        </p:txBody>
      </p:sp>
    </p:spTree>
    <p:extLst>
      <p:ext uri="{BB962C8B-B14F-4D97-AF65-F5344CB8AC3E}">
        <p14:creationId xmlns:p14="http://schemas.microsoft.com/office/powerpoint/2010/main" val="676326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F93A2AB-EBA1-93A2-D371-FA1EC52B8455}"/>
              </a:ext>
            </a:extLst>
          </p:cNvPr>
          <p:cNvPicPr>
            <a:picLocks noChangeAspect="1"/>
          </p:cNvPicPr>
          <p:nvPr/>
        </p:nvPicPr>
        <p:blipFill>
          <a:blip r:embed="rId2"/>
          <a:stretch>
            <a:fillRect/>
          </a:stretch>
        </p:blipFill>
        <p:spPr>
          <a:xfrm>
            <a:off x="409611" y="2209320"/>
            <a:ext cx="7610983" cy="7348158"/>
          </a:xfrm>
          <a:prstGeom prst="rect">
            <a:avLst/>
          </a:prstGeom>
        </p:spPr>
      </p:pic>
      <p:sp>
        <p:nvSpPr>
          <p:cNvPr id="4" name="Unvan 1">
            <a:extLst>
              <a:ext uri="{FF2B5EF4-FFF2-40B4-BE49-F238E27FC236}">
                <a16:creationId xmlns:a16="http://schemas.microsoft.com/office/drawing/2014/main" id="{6F23F5F5-F20B-21A9-84D8-71197A840B20}"/>
              </a:ext>
            </a:extLst>
          </p:cNvPr>
          <p:cNvSpPr txBox="1">
            <a:spLocks/>
          </p:cNvSpPr>
          <p:nvPr/>
        </p:nvSpPr>
        <p:spPr>
          <a:xfrm>
            <a:off x="2081435" y="300624"/>
            <a:ext cx="9431238" cy="898781"/>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sz="3600" b="1" dirty="0">
                <a:solidFill>
                  <a:schemeClr val="bg1"/>
                </a:solidFill>
              </a:rPr>
              <a:t>Ders Planı</a:t>
            </a:r>
          </a:p>
        </p:txBody>
      </p:sp>
      <p:sp>
        <p:nvSpPr>
          <p:cNvPr id="6" name="Dikdörtgen: Köşeleri Yuvarlatılmış 5">
            <a:extLst>
              <a:ext uri="{FF2B5EF4-FFF2-40B4-BE49-F238E27FC236}">
                <a16:creationId xmlns:a16="http://schemas.microsoft.com/office/drawing/2014/main" id="{E7364A42-E550-EF8C-DE8A-B88D0448C441}"/>
              </a:ext>
            </a:extLst>
          </p:cNvPr>
          <p:cNvSpPr/>
          <p:nvPr/>
        </p:nvSpPr>
        <p:spPr>
          <a:xfrm>
            <a:off x="1005156" y="4282578"/>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7" name="Dikdörtgen: Köşeleri Yuvarlatılmış 6">
            <a:extLst>
              <a:ext uri="{FF2B5EF4-FFF2-40B4-BE49-F238E27FC236}">
                <a16:creationId xmlns:a16="http://schemas.microsoft.com/office/drawing/2014/main" id="{57DCD483-0CA3-54A1-0FCF-7400533FFF6B}"/>
              </a:ext>
            </a:extLst>
          </p:cNvPr>
          <p:cNvSpPr/>
          <p:nvPr/>
        </p:nvSpPr>
        <p:spPr>
          <a:xfrm>
            <a:off x="1005156" y="6321001"/>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Konuşma Balonu: Oval 7">
            <a:extLst>
              <a:ext uri="{FF2B5EF4-FFF2-40B4-BE49-F238E27FC236}">
                <a16:creationId xmlns:a16="http://schemas.microsoft.com/office/drawing/2014/main" id="{AEE6BDC2-DECC-2369-C205-A6847B96FCBF}"/>
              </a:ext>
            </a:extLst>
          </p:cNvPr>
          <p:cNvSpPr/>
          <p:nvPr/>
        </p:nvSpPr>
        <p:spPr>
          <a:xfrm>
            <a:off x="8268789" y="2209320"/>
            <a:ext cx="4326400" cy="2741017"/>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solidFill>
                <a:effectLst/>
                <a:uFillTx/>
                <a:latin typeface="+mn-lt"/>
                <a:ea typeface="+mn-ea"/>
                <a:cs typeface="+mn-cs"/>
                <a:sym typeface="Helvetica Light"/>
              </a:rPr>
              <a:t>Karmaşık iş problemlerine optimize edilmiş çözümler üretme becerisi kazandırır.</a:t>
            </a:r>
          </a:p>
        </p:txBody>
      </p:sp>
      <p:sp>
        <p:nvSpPr>
          <p:cNvPr id="9" name="Konuşma Balonu: Oval 8">
            <a:extLst>
              <a:ext uri="{FF2B5EF4-FFF2-40B4-BE49-F238E27FC236}">
                <a16:creationId xmlns:a16="http://schemas.microsoft.com/office/drawing/2014/main" id="{CF0AA003-AF3C-B4A6-4961-992D478A888B}"/>
              </a:ext>
            </a:extLst>
          </p:cNvPr>
          <p:cNvSpPr/>
          <p:nvPr/>
        </p:nvSpPr>
        <p:spPr>
          <a:xfrm>
            <a:off x="8408126" y="5290964"/>
            <a:ext cx="4326400" cy="3779718"/>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solidFill>
                <a:effectLst/>
                <a:uFillTx/>
                <a:latin typeface="+mn-lt"/>
                <a:ea typeface="+mn-ea"/>
                <a:cs typeface="+mn-cs"/>
                <a:sym typeface="Helvetica Light"/>
              </a:rPr>
              <a:t>Üretim ve hizmet süreçlerinde istatistiksel yöntemler kullanarak kalite kontrolü sağlama ve verimliliği artırma becerisi kazandırır.</a:t>
            </a:r>
          </a:p>
        </p:txBody>
      </p:sp>
    </p:spTree>
    <p:extLst>
      <p:ext uri="{BB962C8B-B14F-4D97-AF65-F5344CB8AC3E}">
        <p14:creationId xmlns:p14="http://schemas.microsoft.com/office/powerpoint/2010/main" val="3517633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2DDDDD32-9296-29E8-6FF2-68D9236196F9}"/>
              </a:ext>
            </a:extLst>
          </p:cNvPr>
          <p:cNvSpPr txBox="1">
            <a:spLocks/>
          </p:cNvSpPr>
          <p:nvPr/>
        </p:nvSpPr>
        <p:spPr>
          <a:xfrm>
            <a:off x="2081435" y="300624"/>
            <a:ext cx="9431238" cy="898781"/>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sz="3600" b="1" dirty="0">
                <a:solidFill>
                  <a:schemeClr val="bg1"/>
                </a:solidFill>
              </a:rPr>
              <a:t>Ders Planı</a:t>
            </a:r>
          </a:p>
        </p:txBody>
      </p:sp>
      <p:pic>
        <p:nvPicPr>
          <p:cNvPr id="6" name="Resim 5">
            <a:extLst>
              <a:ext uri="{FF2B5EF4-FFF2-40B4-BE49-F238E27FC236}">
                <a16:creationId xmlns:a16="http://schemas.microsoft.com/office/drawing/2014/main" id="{15B8F46C-463F-1262-9210-A60A28C94881}"/>
              </a:ext>
            </a:extLst>
          </p:cNvPr>
          <p:cNvPicPr>
            <a:picLocks noChangeAspect="1"/>
          </p:cNvPicPr>
          <p:nvPr/>
        </p:nvPicPr>
        <p:blipFill>
          <a:blip r:embed="rId2"/>
          <a:stretch>
            <a:fillRect/>
          </a:stretch>
        </p:blipFill>
        <p:spPr>
          <a:xfrm>
            <a:off x="496649" y="2204688"/>
            <a:ext cx="7465627" cy="7248288"/>
          </a:xfrm>
          <a:prstGeom prst="rect">
            <a:avLst/>
          </a:prstGeom>
        </p:spPr>
      </p:pic>
      <p:sp>
        <p:nvSpPr>
          <p:cNvPr id="7" name="Dikdörtgen: Köşeleri Yuvarlatılmış 6">
            <a:extLst>
              <a:ext uri="{FF2B5EF4-FFF2-40B4-BE49-F238E27FC236}">
                <a16:creationId xmlns:a16="http://schemas.microsoft.com/office/drawing/2014/main" id="{E3CF66ED-4856-0354-86A0-349BD070E842}"/>
              </a:ext>
            </a:extLst>
          </p:cNvPr>
          <p:cNvSpPr/>
          <p:nvPr/>
        </p:nvSpPr>
        <p:spPr>
          <a:xfrm>
            <a:off x="946838" y="2845664"/>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Dikdörtgen: Köşeleri Yuvarlatılmış 7">
            <a:extLst>
              <a:ext uri="{FF2B5EF4-FFF2-40B4-BE49-F238E27FC236}">
                <a16:creationId xmlns:a16="http://schemas.microsoft.com/office/drawing/2014/main" id="{8B446755-8CE6-2615-D9C4-A04D69BCA35D}"/>
              </a:ext>
            </a:extLst>
          </p:cNvPr>
          <p:cNvSpPr/>
          <p:nvPr/>
        </p:nvSpPr>
        <p:spPr>
          <a:xfrm>
            <a:off x="1057407" y="4661262"/>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9" name="Dikdörtgen: Köşeleri Yuvarlatılmış 8">
            <a:extLst>
              <a:ext uri="{FF2B5EF4-FFF2-40B4-BE49-F238E27FC236}">
                <a16:creationId xmlns:a16="http://schemas.microsoft.com/office/drawing/2014/main" id="{6442010F-F64F-9DDB-8A5F-858634860E6A}"/>
              </a:ext>
            </a:extLst>
          </p:cNvPr>
          <p:cNvSpPr/>
          <p:nvPr/>
        </p:nvSpPr>
        <p:spPr>
          <a:xfrm>
            <a:off x="1057407" y="6307521"/>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Dikdörtgen: Köşeleri Yuvarlatılmış 9">
            <a:extLst>
              <a:ext uri="{FF2B5EF4-FFF2-40B4-BE49-F238E27FC236}">
                <a16:creationId xmlns:a16="http://schemas.microsoft.com/office/drawing/2014/main" id="{23075661-5DFE-E6CF-9D16-F9BA02476A8B}"/>
              </a:ext>
            </a:extLst>
          </p:cNvPr>
          <p:cNvSpPr/>
          <p:nvPr/>
        </p:nvSpPr>
        <p:spPr>
          <a:xfrm>
            <a:off x="1057407" y="8763138"/>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Konuşma Balonu: Oval 10">
            <a:extLst>
              <a:ext uri="{FF2B5EF4-FFF2-40B4-BE49-F238E27FC236}">
                <a16:creationId xmlns:a16="http://schemas.microsoft.com/office/drawing/2014/main" id="{69C2ED6C-4656-F60E-015C-2E4EDDAC5D2A}"/>
              </a:ext>
            </a:extLst>
          </p:cNvPr>
          <p:cNvSpPr/>
          <p:nvPr/>
        </p:nvSpPr>
        <p:spPr>
          <a:xfrm>
            <a:off x="8177348" y="804832"/>
            <a:ext cx="4561579" cy="1875433"/>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sz="1600" b="1" dirty="0">
                <a:solidFill>
                  <a:schemeClr val="tx1"/>
                </a:solidFill>
              </a:rPr>
              <a:t>B</a:t>
            </a:r>
            <a:r>
              <a:rPr kumimoji="0" lang="tr-TR" sz="1600" b="1" i="0" u="none" strike="noStrike" cap="none" spc="0" normalizeH="0" baseline="0" dirty="0">
                <a:ln>
                  <a:noFill/>
                </a:ln>
                <a:solidFill>
                  <a:schemeClr val="tx1"/>
                </a:solidFill>
                <a:effectLst/>
                <a:uFillTx/>
                <a:latin typeface="+mn-lt"/>
                <a:ea typeface="+mn-ea"/>
                <a:cs typeface="+mn-cs"/>
                <a:sym typeface="Helvetica Light"/>
              </a:rPr>
              <a:t>üyük veri setlerinden anlamlı bilgileri keşfetmek için veri madenciliği tekniklerini uygulama ve iş kararlarını veri odaklı yönlendirme becerisi kazandırır.</a:t>
            </a:r>
          </a:p>
        </p:txBody>
      </p:sp>
      <p:sp>
        <p:nvSpPr>
          <p:cNvPr id="12" name="Konuşma Balonu: Oval 11">
            <a:extLst>
              <a:ext uri="{FF2B5EF4-FFF2-40B4-BE49-F238E27FC236}">
                <a16:creationId xmlns:a16="http://schemas.microsoft.com/office/drawing/2014/main" id="{C58F3155-39EB-D7B9-E704-0860FA3B5284}"/>
              </a:ext>
            </a:extLst>
          </p:cNvPr>
          <p:cNvSpPr/>
          <p:nvPr/>
        </p:nvSpPr>
        <p:spPr>
          <a:xfrm>
            <a:off x="8408125" y="3061201"/>
            <a:ext cx="4330802" cy="1875433"/>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sz="1600" b="1" dirty="0">
                <a:solidFill>
                  <a:schemeClr val="tx1"/>
                </a:solidFill>
              </a:rPr>
              <a:t>Finansal, operasyonel ve stratejik riskleri ölçmek, modellemek ve yönetmek için istatistiksel ve ekonometri tabanlı analiz teknikleri kazandırır.</a:t>
            </a:r>
            <a:endParaRPr kumimoji="0" lang="tr-TR" sz="1600" b="1" i="0" u="none" strike="noStrike" cap="none" spc="0" normalizeH="0" baseline="0" dirty="0">
              <a:ln>
                <a:noFill/>
              </a:ln>
              <a:solidFill>
                <a:schemeClr val="tx1"/>
              </a:solidFill>
              <a:effectLst/>
              <a:uFillTx/>
              <a:latin typeface="+mn-lt"/>
              <a:ea typeface="+mn-ea"/>
              <a:cs typeface="+mn-cs"/>
              <a:sym typeface="Helvetica Light"/>
            </a:endParaRPr>
          </a:p>
        </p:txBody>
      </p:sp>
      <p:sp>
        <p:nvSpPr>
          <p:cNvPr id="13" name="Konuşma Balonu: Oval 12">
            <a:extLst>
              <a:ext uri="{FF2B5EF4-FFF2-40B4-BE49-F238E27FC236}">
                <a16:creationId xmlns:a16="http://schemas.microsoft.com/office/drawing/2014/main" id="{97A90148-39E4-0CFB-7B58-F3CD2344944C}"/>
              </a:ext>
            </a:extLst>
          </p:cNvPr>
          <p:cNvSpPr/>
          <p:nvPr/>
        </p:nvSpPr>
        <p:spPr>
          <a:xfrm>
            <a:off x="8408125" y="5369804"/>
            <a:ext cx="4330802" cy="1875433"/>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sz="1600" b="1" dirty="0">
                <a:solidFill>
                  <a:schemeClr val="tx1"/>
                </a:solidFill>
              </a:rPr>
              <a:t> Müşteri memnuniyetini artırmak ve iş süreçlerini sürekli iyileştirmek amacıyla toplam kalite yönetimi prensipleri ve uygulamalarını öğretir.</a:t>
            </a:r>
            <a:endParaRPr kumimoji="0" lang="tr-TR" sz="1600" b="1" i="0" u="none" strike="noStrike" cap="none" spc="0" normalizeH="0" baseline="0" dirty="0">
              <a:ln>
                <a:noFill/>
              </a:ln>
              <a:solidFill>
                <a:schemeClr val="tx1"/>
              </a:solidFill>
              <a:effectLst/>
              <a:uFillTx/>
              <a:latin typeface="+mn-lt"/>
              <a:ea typeface="+mn-ea"/>
              <a:cs typeface="+mn-cs"/>
              <a:sym typeface="Helvetica Light"/>
            </a:endParaRPr>
          </a:p>
        </p:txBody>
      </p:sp>
      <p:sp>
        <p:nvSpPr>
          <p:cNvPr id="14" name="Konuşma Balonu: Oval 13">
            <a:extLst>
              <a:ext uri="{FF2B5EF4-FFF2-40B4-BE49-F238E27FC236}">
                <a16:creationId xmlns:a16="http://schemas.microsoft.com/office/drawing/2014/main" id="{DD9C4AF6-C791-7225-A892-52CF5655AE34}"/>
              </a:ext>
            </a:extLst>
          </p:cNvPr>
          <p:cNvSpPr/>
          <p:nvPr/>
        </p:nvSpPr>
        <p:spPr>
          <a:xfrm>
            <a:off x="8523034" y="7626173"/>
            <a:ext cx="4330802" cy="1529199"/>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sz="1600" b="1" dirty="0">
                <a:solidFill>
                  <a:schemeClr val="tx1"/>
                </a:solidFill>
              </a:rPr>
              <a:t>Veri setlerini analiz ederek iş kararlarını desteklemek için istatistiksel ve ekonometri tabanlı veri analiz tekniklerini öğretir.</a:t>
            </a:r>
            <a:endParaRPr kumimoji="0" lang="tr-TR" sz="1600" b="1" i="0" u="none" strike="noStrike" cap="none" spc="0" normalizeH="0" baseline="0" dirty="0">
              <a:ln>
                <a:noFill/>
              </a:ln>
              <a:solidFill>
                <a:schemeClr val="tx1"/>
              </a:solidFill>
              <a:effectLst/>
              <a:uFillTx/>
              <a:latin typeface="+mn-lt"/>
              <a:ea typeface="+mn-ea"/>
              <a:cs typeface="+mn-cs"/>
              <a:sym typeface="Helvetica Light"/>
            </a:endParaRPr>
          </a:p>
        </p:txBody>
      </p:sp>
    </p:spTree>
    <p:extLst>
      <p:ext uri="{BB962C8B-B14F-4D97-AF65-F5344CB8AC3E}">
        <p14:creationId xmlns:p14="http://schemas.microsoft.com/office/powerpoint/2010/main" val="3799411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arihçe"/>
          <p:cNvSpPr txBox="1"/>
          <p:nvPr/>
        </p:nvSpPr>
        <p:spPr>
          <a:xfrm>
            <a:off x="12294963" y="302444"/>
            <a:ext cx="102656"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endParaRP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2115" t="6942" r="2115" b="14910"/>
          <a:stretch/>
        </p:blipFill>
        <p:spPr>
          <a:xfrm>
            <a:off x="4010455" y="2172060"/>
            <a:ext cx="7046258" cy="5377409"/>
          </a:xfrm>
          <a:prstGeom prst="rect">
            <a:avLst/>
          </a:prstGeom>
        </p:spPr>
      </p:pic>
      <p:sp>
        <p:nvSpPr>
          <p:cNvPr id="5" name="Metin kutusu 4"/>
          <p:cNvSpPr txBox="1"/>
          <p:nvPr/>
        </p:nvSpPr>
        <p:spPr>
          <a:xfrm>
            <a:off x="264927" y="5595147"/>
            <a:ext cx="12391354" cy="3108543"/>
          </a:xfrm>
          <a:prstGeom prst="rect">
            <a:avLst/>
          </a:prstGeom>
          <a:noFill/>
        </p:spPr>
        <p:txBody>
          <a:bodyPr wrap="square" rtlCol="0">
            <a:spAutoFit/>
          </a:bodyPr>
          <a:lstStyle/>
          <a:p>
            <a:pPr algn="just">
              <a:buClr>
                <a:schemeClr val="tx2"/>
              </a:buClr>
            </a:pPr>
            <a:r>
              <a:rPr lang="tr-TR" sz="2800" dirty="0"/>
              <a:t>Ekonometri :</a:t>
            </a:r>
          </a:p>
          <a:p>
            <a:pPr marL="457200" indent="-457200" algn="just">
              <a:buClr>
                <a:schemeClr val="tx2"/>
              </a:buClr>
              <a:buFont typeface="Arial" panose="020B0604020202020204" pitchFamily="34" charset="0"/>
              <a:buChar char="•"/>
            </a:pPr>
            <a:r>
              <a:rPr lang="tr-TR" sz="2800" dirty="0"/>
              <a:t>Ekonomi </a:t>
            </a:r>
          </a:p>
          <a:p>
            <a:pPr marL="457200" indent="-457200" algn="just">
              <a:buClr>
                <a:schemeClr val="tx2"/>
              </a:buClr>
              <a:buFont typeface="Arial" panose="020B0604020202020204" pitchFamily="34" charset="0"/>
              <a:buChar char="•"/>
            </a:pPr>
            <a:r>
              <a:rPr lang="tr-TR" sz="2800" dirty="0"/>
              <a:t>Matematik </a:t>
            </a:r>
          </a:p>
          <a:p>
            <a:pPr marL="457200" indent="-457200" algn="just">
              <a:buClr>
                <a:schemeClr val="tx2"/>
              </a:buClr>
              <a:buFont typeface="Arial" panose="020B0604020202020204" pitchFamily="34" charset="0"/>
              <a:buChar char="•"/>
            </a:pPr>
            <a:r>
              <a:rPr lang="tr-TR" sz="2800" dirty="0"/>
              <a:t>İstatistik </a:t>
            </a:r>
          </a:p>
          <a:p>
            <a:pPr algn="just">
              <a:buClr>
                <a:schemeClr val="tx2"/>
              </a:buClr>
            </a:pPr>
            <a:r>
              <a:rPr lang="tr-TR" sz="2800" dirty="0"/>
              <a:t>     Bilimlerinin ara kesitidir. </a:t>
            </a:r>
          </a:p>
          <a:p>
            <a:pPr algn="just">
              <a:buClr>
                <a:schemeClr val="tx2"/>
              </a:buClr>
            </a:pPr>
            <a:r>
              <a:rPr lang="tr-TR" sz="2800" dirty="0"/>
              <a:t>Yani, İktisat teorisinin, matematik ve istatistik yöntemlerle kanıtlanması çabalarıdır. </a:t>
            </a:r>
          </a:p>
        </p:txBody>
      </p:sp>
      <p:pic>
        <p:nvPicPr>
          <p:cNvPr id="2" name="Resim 1"/>
          <p:cNvPicPr>
            <a:picLocks noChangeAspect="1"/>
          </p:cNvPicPr>
          <p:nvPr/>
        </p:nvPicPr>
        <p:blipFill>
          <a:blip r:embed="rId3"/>
          <a:stretch>
            <a:fillRect/>
          </a:stretch>
        </p:blipFill>
        <p:spPr>
          <a:xfrm>
            <a:off x="8285264" y="60164"/>
            <a:ext cx="4968671" cy="75597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53B07A7-4985-0287-FDE3-B8CC3A8BAEE1}"/>
              </a:ext>
            </a:extLst>
          </p:cNvPr>
          <p:cNvPicPr>
            <a:picLocks noChangeAspect="1"/>
          </p:cNvPicPr>
          <p:nvPr/>
        </p:nvPicPr>
        <p:blipFill>
          <a:blip r:embed="rId2"/>
          <a:stretch>
            <a:fillRect/>
          </a:stretch>
        </p:blipFill>
        <p:spPr>
          <a:xfrm>
            <a:off x="382259" y="2110107"/>
            <a:ext cx="7638335" cy="7342869"/>
          </a:xfrm>
          <a:prstGeom prst="rect">
            <a:avLst/>
          </a:prstGeom>
        </p:spPr>
      </p:pic>
      <p:sp>
        <p:nvSpPr>
          <p:cNvPr id="4" name="Unvan 1">
            <a:extLst>
              <a:ext uri="{FF2B5EF4-FFF2-40B4-BE49-F238E27FC236}">
                <a16:creationId xmlns:a16="http://schemas.microsoft.com/office/drawing/2014/main" id="{0469832E-7F84-567D-1E2C-ACFDA23CDD88}"/>
              </a:ext>
            </a:extLst>
          </p:cNvPr>
          <p:cNvSpPr txBox="1">
            <a:spLocks/>
          </p:cNvSpPr>
          <p:nvPr/>
        </p:nvSpPr>
        <p:spPr>
          <a:xfrm>
            <a:off x="2129247" y="300624"/>
            <a:ext cx="9383426" cy="898781"/>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sz="3600" b="1" dirty="0">
                <a:solidFill>
                  <a:schemeClr val="bg1"/>
                </a:solidFill>
              </a:rPr>
              <a:t>Ders Planı</a:t>
            </a:r>
          </a:p>
        </p:txBody>
      </p:sp>
      <p:sp>
        <p:nvSpPr>
          <p:cNvPr id="5" name="Dikdörtgen: Köşeleri Yuvarlatılmış 4">
            <a:extLst>
              <a:ext uri="{FF2B5EF4-FFF2-40B4-BE49-F238E27FC236}">
                <a16:creationId xmlns:a16="http://schemas.microsoft.com/office/drawing/2014/main" id="{2FB8E210-E5A5-A1E0-106B-B8ED8184FE6B}"/>
              </a:ext>
            </a:extLst>
          </p:cNvPr>
          <p:cNvSpPr/>
          <p:nvPr/>
        </p:nvSpPr>
        <p:spPr>
          <a:xfrm>
            <a:off x="965968" y="2729779"/>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Dikdörtgen: Köşeleri Yuvarlatılmış 5">
            <a:extLst>
              <a:ext uri="{FF2B5EF4-FFF2-40B4-BE49-F238E27FC236}">
                <a16:creationId xmlns:a16="http://schemas.microsoft.com/office/drawing/2014/main" id="{A9454609-DB22-1E42-7E57-918AC0568835}"/>
              </a:ext>
            </a:extLst>
          </p:cNvPr>
          <p:cNvSpPr/>
          <p:nvPr/>
        </p:nvSpPr>
        <p:spPr>
          <a:xfrm>
            <a:off x="965968" y="3160854"/>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7" name="Dikdörtgen: Köşeleri Yuvarlatılmış 6">
            <a:extLst>
              <a:ext uri="{FF2B5EF4-FFF2-40B4-BE49-F238E27FC236}">
                <a16:creationId xmlns:a16="http://schemas.microsoft.com/office/drawing/2014/main" id="{0878D582-A833-5488-DB4A-DC2CB7CD177B}"/>
              </a:ext>
            </a:extLst>
          </p:cNvPr>
          <p:cNvSpPr/>
          <p:nvPr/>
        </p:nvSpPr>
        <p:spPr>
          <a:xfrm>
            <a:off x="965968" y="3778487"/>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Dikdörtgen: Köşeleri Yuvarlatılmış 7">
            <a:extLst>
              <a:ext uri="{FF2B5EF4-FFF2-40B4-BE49-F238E27FC236}">
                <a16:creationId xmlns:a16="http://schemas.microsoft.com/office/drawing/2014/main" id="{8F80B5E3-4DAB-5B99-CF82-D97BF2A020A4}"/>
              </a:ext>
            </a:extLst>
          </p:cNvPr>
          <p:cNvSpPr/>
          <p:nvPr/>
        </p:nvSpPr>
        <p:spPr>
          <a:xfrm>
            <a:off x="965968" y="4134507"/>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9" name="Dikdörtgen: Köşeleri Yuvarlatılmış 8">
            <a:extLst>
              <a:ext uri="{FF2B5EF4-FFF2-40B4-BE49-F238E27FC236}">
                <a16:creationId xmlns:a16="http://schemas.microsoft.com/office/drawing/2014/main" id="{A00A71BE-C0FA-E4DE-87D6-C3BA3132FED9}"/>
              </a:ext>
            </a:extLst>
          </p:cNvPr>
          <p:cNvSpPr/>
          <p:nvPr/>
        </p:nvSpPr>
        <p:spPr>
          <a:xfrm>
            <a:off x="965968" y="5476284"/>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Dikdörtgen: Köşeleri Yuvarlatılmış 9">
            <a:extLst>
              <a:ext uri="{FF2B5EF4-FFF2-40B4-BE49-F238E27FC236}">
                <a16:creationId xmlns:a16="http://schemas.microsoft.com/office/drawing/2014/main" id="{A9D940A7-8C38-F976-B240-24870B2C05DD}"/>
              </a:ext>
            </a:extLst>
          </p:cNvPr>
          <p:cNvSpPr/>
          <p:nvPr/>
        </p:nvSpPr>
        <p:spPr>
          <a:xfrm>
            <a:off x="965968" y="6602523"/>
            <a:ext cx="7015438" cy="43107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Konuşma Balonu: Oval 10">
            <a:extLst>
              <a:ext uri="{FF2B5EF4-FFF2-40B4-BE49-F238E27FC236}">
                <a16:creationId xmlns:a16="http://schemas.microsoft.com/office/drawing/2014/main" id="{08248FCD-C651-9C1B-63F8-2EDB2D68573E}"/>
              </a:ext>
            </a:extLst>
          </p:cNvPr>
          <p:cNvSpPr/>
          <p:nvPr/>
        </p:nvSpPr>
        <p:spPr>
          <a:xfrm>
            <a:off x="1084217" y="99205"/>
            <a:ext cx="4561579" cy="1529199"/>
          </a:xfrm>
          <a:prstGeom prst="wedgeEllipse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sz="1600" b="1" dirty="0">
                <a:solidFill>
                  <a:schemeClr val="tx1"/>
                </a:solidFill>
              </a:rPr>
              <a:t>Dijital pazarlama, veri analitiği ve çevrimiçi iş modelleri aracılığıyla e-ticaret süreçlerini yönetme ve optimize etme becerisi kazandırır.</a:t>
            </a:r>
            <a:endParaRPr kumimoji="0" lang="tr-TR" sz="1600" b="1" i="0" u="none" strike="noStrike" cap="none" spc="0" normalizeH="0" baseline="0" dirty="0">
              <a:ln>
                <a:noFill/>
              </a:ln>
              <a:solidFill>
                <a:schemeClr val="tx1"/>
              </a:solidFill>
              <a:effectLst/>
              <a:uFillTx/>
              <a:latin typeface="+mn-lt"/>
              <a:ea typeface="+mn-ea"/>
              <a:cs typeface="+mn-cs"/>
              <a:sym typeface="Helvetica Light"/>
            </a:endParaRPr>
          </a:p>
        </p:txBody>
      </p:sp>
      <p:sp>
        <p:nvSpPr>
          <p:cNvPr id="12" name="Konuşma Balonu: Oval 11">
            <a:extLst>
              <a:ext uri="{FF2B5EF4-FFF2-40B4-BE49-F238E27FC236}">
                <a16:creationId xmlns:a16="http://schemas.microsoft.com/office/drawing/2014/main" id="{5E123E4D-24FA-02AB-1F73-FD2D8D02C013}"/>
              </a:ext>
            </a:extLst>
          </p:cNvPr>
          <p:cNvSpPr/>
          <p:nvPr/>
        </p:nvSpPr>
        <p:spPr>
          <a:xfrm>
            <a:off x="8164048" y="-66782"/>
            <a:ext cx="4561579" cy="1875433"/>
          </a:xfrm>
          <a:prstGeom prst="wedgeEllipse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sz="1600" b="1" dirty="0">
                <a:solidFill>
                  <a:schemeClr val="tx1"/>
                </a:solidFill>
              </a:rPr>
              <a:t>Veri analitiği, tahminleme ve otomasyon süreçlerinde yapay zeka ve makine öğrenmesi tekniklerini uygulama becerisi kazandırır.</a:t>
            </a:r>
            <a:endParaRPr kumimoji="0" lang="tr-TR" sz="1600" b="1" i="0" u="none" strike="noStrike" cap="none" spc="0" normalizeH="0" baseline="0" dirty="0">
              <a:ln>
                <a:noFill/>
              </a:ln>
              <a:solidFill>
                <a:schemeClr val="tx1"/>
              </a:solidFill>
              <a:effectLst/>
              <a:uFillTx/>
              <a:latin typeface="+mn-lt"/>
              <a:ea typeface="+mn-ea"/>
              <a:cs typeface="+mn-cs"/>
              <a:sym typeface="Helvetica Light"/>
            </a:endParaRPr>
          </a:p>
        </p:txBody>
      </p:sp>
      <p:sp>
        <p:nvSpPr>
          <p:cNvPr id="13" name="Konuşma Balonu: Oval 12">
            <a:extLst>
              <a:ext uri="{FF2B5EF4-FFF2-40B4-BE49-F238E27FC236}">
                <a16:creationId xmlns:a16="http://schemas.microsoft.com/office/drawing/2014/main" id="{1EA403CA-35EF-4670-90F9-C8CC08DAD421}"/>
              </a:ext>
            </a:extLst>
          </p:cNvPr>
          <p:cNvSpPr/>
          <p:nvPr/>
        </p:nvSpPr>
        <p:spPr>
          <a:xfrm>
            <a:off x="8261776" y="1984659"/>
            <a:ext cx="4330802" cy="1875433"/>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sz="1600" b="1" dirty="0">
                <a:solidFill>
                  <a:schemeClr val="tx1"/>
                </a:solidFill>
              </a:rPr>
              <a:t>Büyük veri setlerini işleyerek makine öğrenmesi teknikleriyle tahminleme, sınıflandırma ve karar destek sistemleri geliştirme becerisi kazandırır.</a:t>
            </a:r>
            <a:endParaRPr kumimoji="0" lang="tr-TR" sz="1600" b="1" i="0" u="none" strike="noStrike" cap="none" spc="0" normalizeH="0" baseline="0" dirty="0">
              <a:ln>
                <a:noFill/>
              </a:ln>
              <a:solidFill>
                <a:schemeClr val="tx1"/>
              </a:solidFill>
              <a:effectLst/>
              <a:uFillTx/>
              <a:latin typeface="+mn-lt"/>
              <a:ea typeface="+mn-ea"/>
              <a:cs typeface="+mn-cs"/>
              <a:sym typeface="Helvetica Light"/>
            </a:endParaRPr>
          </a:p>
        </p:txBody>
      </p:sp>
      <p:sp>
        <p:nvSpPr>
          <p:cNvPr id="14" name="Konuşma Balonu: Oval 13">
            <a:extLst>
              <a:ext uri="{FF2B5EF4-FFF2-40B4-BE49-F238E27FC236}">
                <a16:creationId xmlns:a16="http://schemas.microsoft.com/office/drawing/2014/main" id="{19400F81-308B-932F-7DF8-DB1828244D98}"/>
              </a:ext>
            </a:extLst>
          </p:cNvPr>
          <p:cNvSpPr/>
          <p:nvPr/>
        </p:nvSpPr>
        <p:spPr>
          <a:xfrm>
            <a:off x="8175545" y="3860092"/>
            <a:ext cx="4399148" cy="1875433"/>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sz="1600" b="1" dirty="0">
                <a:solidFill>
                  <a:schemeClr val="tx1"/>
                </a:solidFill>
              </a:rPr>
              <a:t>Finans, pazarlama ve operasyonel planlama alanlarında geleceğe yönelik tahminler yapmak için istatistiksel ve ekonometri tabanlı öngörü tekniklerini öğretir.</a:t>
            </a:r>
            <a:endParaRPr kumimoji="0" lang="tr-TR" sz="1600" b="1" i="0" u="none" strike="noStrike" cap="none" spc="0" normalizeH="0" baseline="0" dirty="0">
              <a:ln>
                <a:noFill/>
              </a:ln>
              <a:solidFill>
                <a:schemeClr val="tx1"/>
              </a:solidFill>
              <a:effectLst/>
              <a:uFillTx/>
              <a:latin typeface="+mn-lt"/>
              <a:ea typeface="+mn-ea"/>
              <a:cs typeface="+mn-cs"/>
              <a:sym typeface="Helvetica Light"/>
            </a:endParaRPr>
          </a:p>
        </p:txBody>
      </p:sp>
      <p:sp>
        <p:nvSpPr>
          <p:cNvPr id="15" name="Konuşma Balonu: Oval 14">
            <a:extLst>
              <a:ext uri="{FF2B5EF4-FFF2-40B4-BE49-F238E27FC236}">
                <a16:creationId xmlns:a16="http://schemas.microsoft.com/office/drawing/2014/main" id="{C04B7C44-F5B2-AF9B-5E70-8BCA072D2E40}"/>
              </a:ext>
            </a:extLst>
          </p:cNvPr>
          <p:cNvSpPr/>
          <p:nvPr/>
        </p:nvSpPr>
        <p:spPr>
          <a:xfrm>
            <a:off x="8214733" y="5608932"/>
            <a:ext cx="4503638" cy="1875433"/>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sz="1600" b="1" dirty="0">
                <a:solidFill>
                  <a:schemeClr val="tx1"/>
                </a:solidFill>
              </a:rPr>
              <a:t>Rekabet, pazarlık ve stratejik karar alma süreçlerinde optimum seçimler yapabilmek için oyun teorisi modelleri ve analiz tekniklerini öğretir.</a:t>
            </a:r>
            <a:endParaRPr kumimoji="0" lang="tr-TR" sz="1600" b="1" i="0" u="none" strike="noStrike" cap="none" spc="0" normalizeH="0" baseline="0" dirty="0">
              <a:ln>
                <a:noFill/>
              </a:ln>
              <a:solidFill>
                <a:schemeClr val="tx1"/>
              </a:solidFill>
              <a:effectLst/>
              <a:uFillTx/>
              <a:latin typeface="+mn-lt"/>
              <a:ea typeface="+mn-ea"/>
              <a:cs typeface="+mn-cs"/>
              <a:sym typeface="Helvetica Light"/>
            </a:endParaRPr>
          </a:p>
        </p:txBody>
      </p:sp>
      <p:sp>
        <p:nvSpPr>
          <p:cNvPr id="16" name="Konuşma Balonu: Oval 15">
            <a:extLst>
              <a:ext uri="{FF2B5EF4-FFF2-40B4-BE49-F238E27FC236}">
                <a16:creationId xmlns:a16="http://schemas.microsoft.com/office/drawing/2014/main" id="{8F715BFA-FA0D-AB8D-A0E5-1B928D537D39}"/>
              </a:ext>
            </a:extLst>
          </p:cNvPr>
          <p:cNvSpPr/>
          <p:nvPr/>
        </p:nvSpPr>
        <p:spPr>
          <a:xfrm>
            <a:off x="8301151" y="7231309"/>
            <a:ext cx="4330802" cy="2221667"/>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tr-TR" sz="1600" b="1" dirty="0">
                <a:solidFill>
                  <a:schemeClr val="tx1"/>
                </a:solidFill>
              </a:rPr>
              <a:t>Yatırım projelerinin fizibilite analizini yapmak, risk ve getiri değerlendirmesi ile optimal yatırım kararları almak için gerekli finansal ve ekonometri tabanlı teknikleri öğretir.</a:t>
            </a:r>
            <a:endParaRPr kumimoji="0" lang="tr-TR" sz="1600" b="1" i="0" u="none" strike="noStrike" cap="none" spc="0" normalizeH="0" baseline="0" dirty="0">
              <a:ln>
                <a:noFill/>
              </a:ln>
              <a:solidFill>
                <a:schemeClr val="tx1"/>
              </a:solidFill>
              <a:effectLst/>
              <a:uFillTx/>
              <a:latin typeface="+mn-lt"/>
              <a:ea typeface="+mn-ea"/>
              <a:cs typeface="+mn-cs"/>
              <a:sym typeface="Helvetica Light"/>
            </a:endParaRPr>
          </a:p>
        </p:txBody>
      </p:sp>
    </p:spTree>
    <p:extLst>
      <p:ext uri="{BB962C8B-B14F-4D97-AF65-F5344CB8AC3E}">
        <p14:creationId xmlns:p14="http://schemas.microsoft.com/office/powerpoint/2010/main" val="1292300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1D886-A949-3655-74B1-CD3BA71146A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7E2E276-8190-2038-8092-D1508FD09367}"/>
              </a:ext>
            </a:extLst>
          </p:cNvPr>
          <p:cNvSpPr>
            <a:spLocks noGrp="1"/>
          </p:cNvSpPr>
          <p:nvPr>
            <p:ph type="title"/>
          </p:nvPr>
        </p:nvSpPr>
        <p:spPr>
          <a:xfrm>
            <a:off x="644525" y="381000"/>
            <a:ext cx="11715750" cy="553998"/>
          </a:xfrm>
        </p:spPr>
        <p:txBody>
          <a:bodyPr/>
          <a:lstStyle/>
          <a:p>
            <a:pPr algn="ctr"/>
            <a:r>
              <a:rPr lang="tr-TR" dirty="0"/>
              <a:t>MEZUNLARIMIZ</a:t>
            </a:r>
          </a:p>
        </p:txBody>
      </p:sp>
      <p:sp>
        <p:nvSpPr>
          <p:cNvPr id="4" name="Konuşma Balonu: Oval 3">
            <a:extLst>
              <a:ext uri="{FF2B5EF4-FFF2-40B4-BE49-F238E27FC236}">
                <a16:creationId xmlns:a16="http://schemas.microsoft.com/office/drawing/2014/main" id="{81FD9F26-3106-7841-16D8-40616DCF3705}"/>
              </a:ext>
            </a:extLst>
          </p:cNvPr>
          <p:cNvSpPr/>
          <p:nvPr/>
        </p:nvSpPr>
        <p:spPr>
          <a:xfrm>
            <a:off x="644525" y="1189705"/>
            <a:ext cx="5480349" cy="6203355"/>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r>
              <a:rPr lang="tr-TR" sz="2000" dirty="0">
                <a:solidFill>
                  <a:schemeClr val="tx1"/>
                </a:solidFill>
              </a:rPr>
              <a:t>«Eski adıyla Eczacıbaşı Tüketim Ürünleri yeni adıyla da </a:t>
            </a:r>
            <a:r>
              <a:rPr lang="tr-TR" sz="2000" dirty="0" err="1">
                <a:solidFill>
                  <a:schemeClr val="tx1"/>
                </a:solidFill>
              </a:rPr>
              <a:t>Sanipak</a:t>
            </a:r>
            <a:r>
              <a:rPr lang="tr-TR" sz="2000" dirty="0">
                <a:solidFill>
                  <a:schemeClr val="tx1"/>
                </a:solidFill>
              </a:rPr>
              <a:t> Sağlıklı Yaşam Ürünleri şirketinde Tedarik Zinciri Finans Kıdemli Uzmanı olarak çalışıyorum. Şirketin ileri dönem stratejik planlamalarına baz olan ürün tahmin maliyetlerini hem satılan hem de üretilen mal maliyeti olacak şekilde tahmin ediyorum. Ekonometri bilgim ile girdilerim ile modelleme yaparak tahmin maliyeti hesaplıyorum ve fiili maliyetler gerçekleştiğinde varyans analizi yapıyorum.»</a:t>
            </a:r>
          </a:p>
        </p:txBody>
      </p:sp>
      <p:sp>
        <p:nvSpPr>
          <p:cNvPr id="8" name="Konuşma Balonu: Oval 7">
            <a:extLst>
              <a:ext uri="{FF2B5EF4-FFF2-40B4-BE49-F238E27FC236}">
                <a16:creationId xmlns:a16="http://schemas.microsoft.com/office/drawing/2014/main" id="{B7046C78-CB6E-0F97-A04B-A57FDD768340}"/>
              </a:ext>
            </a:extLst>
          </p:cNvPr>
          <p:cNvSpPr/>
          <p:nvPr/>
        </p:nvSpPr>
        <p:spPr>
          <a:xfrm>
            <a:off x="6997494" y="1098114"/>
            <a:ext cx="5648559" cy="6203355"/>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r>
              <a:rPr lang="tr-TR" sz="2000" dirty="0">
                <a:solidFill>
                  <a:schemeClr val="tx1"/>
                </a:solidFill>
              </a:rPr>
              <a:t>«</a:t>
            </a:r>
            <a:r>
              <a:rPr lang="tr-TR" sz="2000" dirty="0" err="1">
                <a:solidFill>
                  <a:schemeClr val="tx1"/>
                </a:solidFill>
              </a:rPr>
              <a:t>MetLife</a:t>
            </a:r>
            <a:r>
              <a:rPr lang="tr-TR" sz="2000" dirty="0">
                <a:solidFill>
                  <a:schemeClr val="tx1"/>
                </a:solidFill>
              </a:rPr>
              <a:t> sigorta şirketinde Veri analisti olarak çalışıyorum. Ekonometri mezunu olarak, veri analistliği görevimde ağırlıklı olarak geçmişten günümüze gelen verileri raporlar aracılığıyla yorumluyorum. İstatistiksel analiz ve veri görselleştirme tekniklerini kullanarak trendleri belirliyor, değişimleri analiz ediyor ve karar alma süreçlerine veri destekli içgörüler sağlıyorum. Bu sayede işletmelerin stratejik planlamalarını daha sağlam temellere oturtmalarına yardımcı oluyorum.»</a:t>
            </a:r>
          </a:p>
        </p:txBody>
      </p:sp>
      <p:pic>
        <p:nvPicPr>
          <p:cNvPr id="10" name="Resim 9" descr="Birlikte tutuşan kadın">
            <a:extLst>
              <a:ext uri="{FF2B5EF4-FFF2-40B4-BE49-F238E27FC236}">
                <a16:creationId xmlns:a16="http://schemas.microsoft.com/office/drawing/2014/main" id="{3CDCDAAB-C838-E263-69ED-41D9072464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275" y="4663440"/>
            <a:ext cx="1167134" cy="4575686"/>
          </a:xfrm>
          <a:prstGeom prst="rect">
            <a:avLst/>
          </a:prstGeom>
        </p:spPr>
      </p:pic>
      <p:pic>
        <p:nvPicPr>
          <p:cNvPr id="12" name="Resim 11" descr="Businessman çapraz eller">
            <a:extLst>
              <a:ext uri="{FF2B5EF4-FFF2-40B4-BE49-F238E27FC236}">
                <a16:creationId xmlns:a16="http://schemas.microsoft.com/office/drawing/2014/main" id="{F21F3B5D-00C8-BDB3-69E9-A580E060B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740" y="4663438"/>
            <a:ext cx="1664636" cy="4575687"/>
          </a:xfrm>
          <a:prstGeom prst="rect">
            <a:avLst/>
          </a:prstGeom>
        </p:spPr>
      </p:pic>
    </p:spTree>
    <p:extLst>
      <p:ext uri="{BB962C8B-B14F-4D97-AF65-F5344CB8AC3E}">
        <p14:creationId xmlns:p14="http://schemas.microsoft.com/office/powerpoint/2010/main" val="3508461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EEDEC-74F3-B186-4A17-87609A399C2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DD69B8E-3842-3B9A-C583-5C1871A1170F}"/>
              </a:ext>
            </a:extLst>
          </p:cNvPr>
          <p:cNvSpPr>
            <a:spLocks noGrp="1"/>
          </p:cNvSpPr>
          <p:nvPr>
            <p:ph type="title"/>
          </p:nvPr>
        </p:nvSpPr>
        <p:spPr>
          <a:xfrm>
            <a:off x="644525" y="381000"/>
            <a:ext cx="11715750" cy="553998"/>
          </a:xfrm>
        </p:spPr>
        <p:txBody>
          <a:bodyPr/>
          <a:lstStyle/>
          <a:p>
            <a:pPr algn="ctr"/>
            <a:r>
              <a:rPr lang="tr-TR" dirty="0"/>
              <a:t>MEZUNLARIMIZ</a:t>
            </a:r>
          </a:p>
        </p:txBody>
      </p:sp>
      <p:sp>
        <p:nvSpPr>
          <p:cNvPr id="4" name="Konuşma Balonu: Oval 3">
            <a:extLst>
              <a:ext uri="{FF2B5EF4-FFF2-40B4-BE49-F238E27FC236}">
                <a16:creationId xmlns:a16="http://schemas.microsoft.com/office/drawing/2014/main" id="{D42A5054-772D-43D4-E673-A9F736794A57}"/>
              </a:ext>
            </a:extLst>
          </p:cNvPr>
          <p:cNvSpPr/>
          <p:nvPr/>
        </p:nvSpPr>
        <p:spPr>
          <a:xfrm>
            <a:off x="579641" y="1493807"/>
            <a:ext cx="5826465" cy="6765985"/>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r>
              <a:rPr lang="tr-TR" sz="1800" dirty="0">
                <a:solidFill>
                  <a:schemeClr val="tx1"/>
                </a:solidFill>
              </a:rPr>
              <a:t>«Mim-</a:t>
            </a:r>
            <a:r>
              <a:rPr lang="tr-TR" sz="1800" dirty="0" err="1">
                <a:solidFill>
                  <a:schemeClr val="tx1"/>
                </a:solidFill>
              </a:rPr>
              <a:t>Mak</a:t>
            </a:r>
            <a:r>
              <a:rPr lang="tr-TR" sz="1800" dirty="0">
                <a:solidFill>
                  <a:schemeClr val="tx1"/>
                </a:solidFill>
              </a:rPr>
              <a:t> Makine İmalat Montaj Fabrikası’nda lojistik ve gönderim süreçlerinden sorumlu olarak, makinelerin sevkiyatını en verimli şekilde yönetiyorum. Veri analizi ve optimizasyon tekniklerini kullanarak taşıma rotalarını planlıyor, maliyetleri minimize ediyor ve süreçleri hızlandırıyorum. Talep tahminleme ve risk analizi yaparak olası gecikmeleri önceden belirliyor, tedarik zinciri yönetimiyle stok ve depo süreçlerini takip ediyorum. Performans raporları hazırlayarak lojistik operasyonlarının verimliliğini artırıyor ve bütçe optimizasyonu sağlıyorum. Ekonometri alanındaki bilgi ve becerilerimi kullanarak lojistik süreçlerinde stratejik kararlar alıyorum.»</a:t>
            </a:r>
          </a:p>
        </p:txBody>
      </p:sp>
      <p:sp>
        <p:nvSpPr>
          <p:cNvPr id="8" name="Konuşma Balonu: Oval 7">
            <a:extLst>
              <a:ext uri="{FF2B5EF4-FFF2-40B4-BE49-F238E27FC236}">
                <a16:creationId xmlns:a16="http://schemas.microsoft.com/office/drawing/2014/main" id="{96181960-CEF7-D4A5-1239-25882100E17F}"/>
              </a:ext>
            </a:extLst>
          </p:cNvPr>
          <p:cNvSpPr/>
          <p:nvPr/>
        </p:nvSpPr>
        <p:spPr>
          <a:xfrm>
            <a:off x="7419931" y="1561760"/>
            <a:ext cx="5131229" cy="6203355"/>
          </a:xfrm>
          <a:prstGeom prst="wedgeEllipseCallou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50800" tIns="50800" rIns="50800" bIns="50800" numCol="1" spcCol="38100" rtlCol="0" anchor="ctr">
            <a:spAutoFit/>
          </a:bodyPr>
          <a:lstStyle/>
          <a:p>
            <a:r>
              <a:rPr lang="tr-TR" sz="2000" dirty="0">
                <a:solidFill>
                  <a:schemeClr val="tx1"/>
                </a:solidFill>
              </a:rPr>
              <a:t>«Antalya Rixos Otel’de İnsan Kaynakları Müdürü olarak, veri analitiği ve istatistiksel yöntemlerle işe alım, performans yönetimi ve iş gücü planlamasını optimize ediyorum. Çalışan memnuniyeti ve verimliliği artırmak için veri bazlı kararlar alıyor, bütçe ve maaş analizleriyle maliyetleri yönetiyorum. Ekonometri alanındaki analitik becerilerimi insan kaynakları süreçlerinde stratejik bir avantaj olarak kullanıyorum.»</a:t>
            </a:r>
          </a:p>
        </p:txBody>
      </p:sp>
      <p:pic>
        <p:nvPicPr>
          <p:cNvPr id="10" name="Resim 9" descr="Birlikte tutuşan kadın">
            <a:extLst>
              <a:ext uri="{FF2B5EF4-FFF2-40B4-BE49-F238E27FC236}">
                <a16:creationId xmlns:a16="http://schemas.microsoft.com/office/drawing/2014/main" id="{4EE5E682-EA7D-6F52-7B8D-E074EBC0EF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275" y="4663440"/>
            <a:ext cx="1167134" cy="4575686"/>
          </a:xfrm>
          <a:prstGeom prst="rect">
            <a:avLst/>
          </a:prstGeom>
        </p:spPr>
      </p:pic>
      <p:pic>
        <p:nvPicPr>
          <p:cNvPr id="12" name="Resim 11" descr="Businessman çapraz eller">
            <a:extLst>
              <a:ext uri="{FF2B5EF4-FFF2-40B4-BE49-F238E27FC236}">
                <a16:creationId xmlns:a16="http://schemas.microsoft.com/office/drawing/2014/main" id="{2AFBFE55-6A8E-30C7-D038-8742F0C3B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740" y="4663438"/>
            <a:ext cx="1664636" cy="4575687"/>
          </a:xfrm>
          <a:prstGeom prst="rect">
            <a:avLst/>
          </a:prstGeom>
        </p:spPr>
      </p:pic>
    </p:spTree>
    <p:extLst>
      <p:ext uri="{BB962C8B-B14F-4D97-AF65-F5344CB8AC3E}">
        <p14:creationId xmlns:p14="http://schemas.microsoft.com/office/powerpoint/2010/main" val="722288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6625A-19F3-471F-AF19-F44FF2CD2BC3}"/>
              </a:ext>
            </a:extLst>
          </p:cNvPr>
          <p:cNvSpPr>
            <a:spLocks noGrp="1"/>
          </p:cNvSpPr>
          <p:nvPr>
            <p:ph type="title"/>
          </p:nvPr>
        </p:nvSpPr>
        <p:spPr>
          <a:xfrm>
            <a:off x="644525" y="381000"/>
            <a:ext cx="11715750" cy="553998"/>
          </a:xfrm>
        </p:spPr>
        <p:txBody>
          <a:bodyPr/>
          <a:lstStyle/>
          <a:p>
            <a:pPr algn="ctr"/>
            <a:r>
              <a:rPr lang="tr-TR" dirty="0"/>
              <a:t>AKREDİTASYON</a:t>
            </a:r>
          </a:p>
        </p:txBody>
      </p:sp>
      <p:sp>
        <p:nvSpPr>
          <p:cNvPr id="3" name="Metin Yer Tutucusu 2">
            <a:extLst>
              <a:ext uri="{FF2B5EF4-FFF2-40B4-BE49-F238E27FC236}">
                <a16:creationId xmlns:a16="http://schemas.microsoft.com/office/drawing/2014/main" id="{CD2A65BE-E3FF-4319-81FC-46EA03EE9F69}"/>
              </a:ext>
            </a:extLst>
          </p:cNvPr>
          <p:cNvSpPr>
            <a:spLocks noGrp="1"/>
          </p:cNvSpPr>
          <p:nvPr>
            <p:ph type="body" idx="1"/>
          </p:nvPr>
        </p:nvSpPr>
        <p:spPr>
          <a:xfrm>
            <a:off x="863600" y="2514600"/>
            <a:ext cx="10363200" cy="5601533"/>
          </a:xfrm>
        </p:spPr>
        <p:txBody>
          <a:bodyPr/>
          <a:lstStyle/>
          <a:p>
            <a:endParaRPr lang="tr-TR" sz="2800" dirty="0"/>
          </a:p>
          <a:p>
            <a:pPr marL="285750" indent="-285750">
              <a:buFont typeface="Arial" panose="020B0604020202020204" pitchFamily="34" charset="0"/>
              <a:buChar char="•"/>
            </a:pPr>
            <a:r>
              <a:rPr lang="tr-TR" sz="2800" dirty="0"/>
              <a:t>Program </a:t>
            </a:r>
            <a:r>
              <a:rPr lang="tr-TR" sz="2800" dirty="0" err="1"/>
              <a:t>özdeğerlendirme</a:t>
            </a:r>
            <a:r>
              <a:rPr lang="tr-TR" sz="2800" dirty="0"/>
              <a:t> raporlarının Dekanlığımıza gönderilmiştir.</a:t>
            </a:r>
          </a:p>
          <a:p>
            <a:pPr marL="285750" indent="-285750">
              <a:buFont typeface="Arial" panose="020B0604020202020204" pitchFamily="34" charset="0"/>
              <a:buChar char="•"/>
            </a:pPr>
            <a:endParaRPr lang="tr-TR" sz="2800" dirty="0"/>
          </a:p>
          <a:p>
            <a:pPr marL="285750" indent="-285750">
              <a:buFont typeface="Arial" panose="020B0604020202020204" pitchFamily="34" charset="0"/>
              <a:buChar char="•"/>
            </a:pPr>
            <a:r>
              <a:rPr lang="tr-TR" sz="2800" dirty="0"/>
              <a:t>Ders bilgilendirme paketlerinin akreditasyon ölçütlerine uygun olarak tamamlanmıştır.</a:t>
            </a:r>
          </a:p>
          <a:p>
            <a:pPr marL="285750" indent="-285750">
              <a:buFont typeface="Arial" panose="020B0604020202020204" pitchFamily="34" charset="0"/>
              <a:buChar char="•"/>
            </a:pPr>
            <a:endParaRPr lang="tr-TR" sz="2800" dirty="0"/>
          </a:p>
          <a:p>
            <a:pPr marL="285750" indent="-285750">
              <a:buFont typeface="Arial" panose="020B0604020202020204" pitchFamily="34" charset="0"/>
              <a:buChar char="•"/>
            </a:pPr>
            <a:r>
              <a:rPr lang="tr-TR" sz="2800" dirty="0"/>
              <a:t>Akreditasyon sürecinin başlaması için Bandırma </a:t>
            </a:r>
            <a:r>
              <a:rPr lang="tr-TR" sz="2800" dirty="0" err="1"/>
              <a:t>Onyedi</a:t>
            </a:r>
            <a:r>
              <a:rPr lang="tr-TR" sz="2800" dirty="0"/>
              <a:t> Eylül Üniversite’si Senatosunun uygun bulması gerekmektedir.</a:t>
            </a:r>
          </a:p>
          <a:p>
            <a:pPr marL="285750" indent="-285750">
              <a:buFont typeface="Arial" panose="020B0604020202020204" pitchFamily="34" charset="0"/>
              <a:buChar char="•"/>
            </a:pPr>
            <a:endParaRPr lang="tr-TR" sz="2800" dirty="0"/>
          </a:p>
          <a:p>
            <a:pPr marL="285750" indent="-285750">
              <a:buFont typeface="Arial" panose="020B0604020202020204" pitchFamily="34" charset="0"/>
              <a:buChar char="•"/>
            </a:pPr>
            <a:r>
              <a:rPr lang="tr-TR" sz="2800" dirty="0"/>
              <a:t>2024-2025 Eğitim-Öğretim Döneminde yeniden öğrenci alımına başladığımız için, akreditasyon süreçlerinin başlatmak için bu öğrencilerin mezun olması beklenmektedir.</a:t>
            </a:r>
          </a:p>
        </p:txBody>
      </p:sp>
    </p:spTree>
    <p:extLst>
      <p:ext uri="{BB962C8B-B14F-4D97-AF65-F5344CB8AC3E}">
        <p14:creationId xmlns:p14="http://schemas.microsoft.com/office/powerpoint/2010/main" val="91004860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82ABF3D-B5EF-41FF-8395-36FDF0A07C01}"/>
              </a:ext>
            </a:extLst>
          </p:cNvPr>
          <p:cNvSpPr>
            <a:spLocks noGrp="1"/>
          </p:cNvSpPr>
          <p:nvPr>
            <p:ph type="title"/>
          </p:nvPr>
        </p:nvSpPr>
        <p:spPr/>
        <p:txBody>
          <a:bodyPr/>
          <a:lstStyle/>
          <a:p>
            <a:pPr algn="ctr"/>
            <a:r>
              <a:rPr lang="tr-TR" dirty="0"/>
              <a:t>STRATEJİK PLAN</a:t>
            </a:r>
          </a:p>
        </p:txBody>
      </p:sp>
      <p:sp>
        <p:nvSpPr>
          <p:cNvPr id="3" name="Metin Yer Tutucusu 2">
            <a:extLst>
              <a:ext uri="{FF2B5EF4-FFF2-40B4-BE49-F238E27FC236}">
                <a16:creationId xmlns:a16="http://schemas.microsoft.com/office/drawing/2014/main" id="{A5FA5723-2F20-44A7-B531-5E640D9071FE}"/>
              </a:ext>
            </a:extLst>
          </p:cNvPr>
          <p:cNvSpPr>
            <a:spLocks noGrp="1"/>
          </p:cNvSpPr>
          <p:nvPr>
            <p:ph type="body" idx="1"/>
          </p:nvPr>
        </p:nvSpPr>
        <p:spPr>
          <a:xfrm>
            <a:off x="787400" y="2514601"/>
            <a:ext cx="10972800" cy="3877985"/>
          </a:xfrm>
        </p:spPr>
        <p:txBody>
          <a:bodyPr/>
          <a:lstStyle/>
          <a:p>
            <a:pPr marL="285750" indent="-285750">
              <a:buFont typeface="Arial" panose="020B0604020202020204" pitchFamily="34" charset="0"/>
              <a:buChar char="•"/>
            </a:pPr>
            <a:r>
              <a:rPr lang="tr-TR" sz="2800" dirty="0"/>
              <a:t>Mevcut stratejik planımızın süresi 2025 yılında dolmaktadır.</a:t>
            </a:r>
          </a:p>
          <a:p>
            <a:pPr marL="285750" indent="-285750">
              <a:buFont typeface="Arial" panose="020B0604020202020204" pitchFamily="34" charset="0"/>
              <a:buChar char="•"/>
            </a:pPr>
            <a:r>
              <a:rPr lang="tr-TR" sz="2800" dirty="0"/>
              <a:t>Stratejik hedeflerimizi 2025 yılı sonuna kadar gerçekleştirmemiz gerekmekte.</a:t>
            </a:r>
          </a:p>
          <a:p>
            <a:pPr marL="285750" indent="-285750">
              <a:buFont typeface="Arial" panose="020B0604020202020204" pitchFamily="34" charset="0"/>
              <a:buChar char="•"/>
            </a:pPr>
            <a:r>
              <a:rPr lang="tr-TR" sz="2800" dirty="0"/>
              <a:t>Yeni dönem (2026-2030) stratejik plan hazırlama çalışmaları başlamış bulunmaktadır. Üst komisyon oluşturulmuştur.</a:t>
            </a:r>
          </a:p>
          <a:p>
            <a:pPr marL="285750" indent="-285750">
              <a:buFont typeface="Arial" panose="020B0604020202020204" pitchFamily="34" charset="0"/>
              <a:buChar char="•"/>
            </a:pPr>
            <a:r>
              <a:rPr lang="tr-TR" sz="2800" dirty="0"/>
              <a:t>Bölümümüz de kendi stratejik planını hazırlayarak, İktisadi ve İdari Bilimler Fakültesi’ne sunmuştur.</a:t>
            </a:r>
          </a:p>
          <a:p>
            <a:pPr marL="285750" indent="-285750">
              <a:buFont typeface="Arial" panose="020B0604020202020204" pitchFamily="34" charset="0"/>
              <a:buChar char="•"/>
            </a:pPr>
            <a:endParaRPr lang="tr-TR" sz="2800" dirty="0"/>
          </a:p>
          <a:p>
            <a:endParaRPr lang="tr-TR" sz="2800" dirty="0"/>
          </a:p>
        </p:txBody>
      </p:sp>
      <p:sp>
        <p:nvSpPr>
          <p:cNvPr id="4" name="Metin kutusu 3">
            <a:extLst>
              <a:ext uri="{FF2B5EF4-FFF2-40B4-BE49-F238E27FC236}">
                <a16:creationId xmlns:a16="http://schemas.microsoft.com/office/drawing/2014/main" id="{4D0287D2-4722-40C5-9C83-103FE64C7237}"/>
              </a:ext>
            </a:extLst>
          </p:cNvPr>
          <p:cNvSpPr txBox="1"/>
          <p:nvPr/>
        </p:nvSpPr>
        <p:spPr>
          <a:xfrm>
            <a:off x="787400" y="6828930"/>
            <a:ext cx="10515600" cy="2616101"/>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srgbClr val="FF0000"/>
                </a:solidFill>
                <a:effectLst/>
                <a:uLnTx/>
                <a:uFillTx/>
                <a:latin typeface="Calibri"/>
                <a:ea typeface="+mn-ea"/>
                <a:cs typeface="+mn-cs"/>
              </a:rPr>
              <a:t>Aşağıdaki linkteki izleme raporumuza erişerek stratejik hedeflerimize ve mevcut durumlarına/verilerine ulaşmanızı ve katkı sağlamanızı bekliyoruz.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32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FF0000"/>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https://iibf.bandirma.edu.tr/tr/iibf/s/Stratejik-Plan-Izleme-Raporu-2023-17929</a:t>
            </a:r>
            <a:endParaRPr kumimoji="0" lang="tr-TR" sz="1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13794163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3F9087-B379-4E98-9C98-5D449D18012F}"/>
              </a:ext>
            </a:extLst>
          </p:cNvPr>
          <p:cNvSpPr>
            <a:spLocks noGrp="1"/>
          </p:cNvSpPr>
          <p:nvPr>
            <p:ph type="title"/>
          </p:nvPr>
        </p:nvSpPr>
        <p:spPr/>
        <p:txBody>
          <a:bodyPr/>
          <a:lstStyle/>
          <a:p>
            <a:pPr algn="ctr"/>
            <a:r>
              <a:rPr lang="tr-TR" dirty="0"/>
              <a:t>KALİTE YÖNETİM SİSTEMİ</a:t>
            </a:r>
          </a:p>
        </p:txBody>
      </p:sp>
      <p:sp>
        <p:nvSpPr>
          <p:cNvPr id="3" name="Metin Yer Tutucusu 2">
            <a:extLst>
              <a:ext uri="{FF2B5EF4-FFF2-40B4-BE49-F238E27FC236}">
                <a16:creationId xmlns:a16="http://schemas.microsoft.com/office/drawing/2014/main" id="{1C9AD87A-61DC-4240-A35B-82824E661B63}"/>
              </a:ext>
            </a:extLst>
          </p:cNvPr>
          <p:cNvSpPr>
            <a:spLocks noGrp="1"/>
          </p:cNvSpPr>
          <p:nvPr>
            <p:ph type="body" idx="1"/>
          </p:nvPr>
        </p:nvSpPr>
        <p:spPr>
          <a:xfrm>
            <a:off x="787400" y="2209800"/>
            <a:ext cx="11887200" cy="1107996"/>
          </a:xfrm>
        </p:spPr>
        <p:txBody>
          <a:bodyPr/>
          <a:lstStyle/>
          <a:p>
            <a:endParaRPr lang="tr-TR" sz="2400" dirty="0"/>
          </a:p>
          <a:p>
            <a:pPr marL="285750" indent="-285750">
              <a:buFontTx/>
              <a:buChar char="-"/>
            </a:pPr>
            <a:r>
              <a:rPr lang="tr-TR" sz="2400" dirty="0"/>
              <a:t>ÖĞRENCİLERİN MEMNUNİYET ANKETLERİNE KATILIM ÇOK DÜŞÜK DÜZEYDE, KATILIMIN TEŞVİK EDİLMESİ  BEKLENMEKTE (KATILIM ORANI %8,71).</a:t>
            </a:r>
          </a:p>
        </p:txBody>
      </p:sp>
      <p:pic>
        <p:nvPicPr>
          <p:cNvPr id="4" name="Resim 3">
            <a:extLst>
              <a:ext uri="{FF2B5EF4-FFF2-40B4-BE49-F238E27FC236}">
                <a16:creationId xmlns:a16="http://schemas.microsoft.com/office/drawing/2014/main" id="{9A640491-4F5C-4DBC-A817-4A590DDEC4D5}"/>
              </a:ext>
            </a:extLst>
          </p:cNvPr>
          <p:cNvPicPr>
            <a:picLocks noChangeAspect="1"/>
          </p:cNvPicPr>
          <p:nvPr/>
        </p:nvPicPr>
        <p:blipFill>
          <a:blip r:embed="rId2"/>
          <a:stretch>
            <a:fillRect/>
          </a:stretch>
        </p:blipFill>
        <p:spPr>
          <a:xfrm>
            <a:off x="787400" y="4419600"/>
            <a:ext cx="11572876" cy="4914900"/>
          </a:xfrm>
          <a:prstGeom prst="rect">
            <a:avLst/>
          </a:prstGeom>
        </p:spPr>
      </p:pic>
    </p:spTree>
    <p:extLst>
      <p:ext uri="{BB962C8B-B14F-4D97-AF65-F5344CB8AC3E}">
        <p14:creationId xmlns:p14="http://schemas.microsoft.com/office/powerpoint/2010/main" val="149431809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 y="2333344"/>
            <a:ext cx="13004291" cy="7420252"/>
          </a:xfrm>
          <a:prstGeom prst="rect">
            <a:avLst/>
          </a:prstGeom>
        </p:spPr>
      </p:pic>
      <p:sp>
        <p:nvSpPr>
          <p:cNvPr id="3" name="object 3"/>
          <p:cNvSpPr txBox="1"/>
          <p:nvPr/>
        </p:nvSpPr>
        <p:spPr>
          <a:xfrm>
            <a:off x="1549400" y="821185"/>
            <a:ext cx="10820400" cy="1010533"/>
          </a:xfrm>
          <a:prstGeom prst="rect">
            <a:avLst/>
          </a:prstGeom>
        </p:spPr>
        <p:txBody>
          <a:bodyPr vert="horz" wrap="square" lIns="0" tIns="12700" rIns="0" bIns="0" rtlCol="0">
            <a:spAutoFit/>
          </a:bodyPr>
          <a:lstStyle/>
          <a:p>
            <a:pPr marL="12701" marR="5081" lvl="0" indent="0" algn="r" defTabSz="914400" rtl="0" eaLnBrk="1" fontAlgn="auto" latinLnBrk="0" hangingPunct="1">
              <a:lnSpc>
                <a:spcPct val="100000"/>
              </a:lnSpc>
              <a:spcBef>
                <a:spcPts val="100"/>
              </a:spcBef>
              <a:spcAft>
                <a:spcPts val="0"/>
              </a:spcAft>
              <a:buClrTx/>
              <a:buSzTx/>
              <a:buFontTx/>
              <a:buNone/>
              <a:tabLst/>
              <a:defRPr/>
            </a:pPr>
            <a:r>
              <a:rPr kumimoji="0" lang="tr-TR" sz="3200" b="0" i="0" u="none" strike="noStrike" kern="1200" cap="none" spc="-5" normalizeH="0" baseline="0" noProof="0" dirty="0">
                <a:ln>
                  <a:noFill/>
                </a:ln>
                <a:solidFill>
                  <a:srgbClr val="4F81BD"/>
                </a:solidFill>
                <a:effectLst/>
                <a:uLnTx/>
                <a:uFillTx/>
                <a:latin typeface="Arial MT"/>
                <a:ea typeface="+mn-ea"/>
                <a:cs typeface="Arial MT"/>
              </a:rPr>
              <a:t>Teşekkürler…</a:t>
            </a:r>
          </a:p>
          <a:p>
            <a:pPr marL="12701" marR="5081" lvl="0" indent="0" algn="r" defTabSz="914400" rtl="0" eaLnBrk="1" fontAlgn="auto" latinLnBrk="0" hangingPunct="1">
              <a:lnSpc>
                <a:spcPct val="100000"/>
              </a:lnSpc>
              <a:spcBef>
                <a:spcPts val="100"/>
              </a:spcBef>
              <a:spcAft>
                <a:spcPts val="0"/>
              </a:spcAft>
              <a:buClrTx/>
              <a:buSzTx/>
              <a:buFontTx/>
              <a:buNone/>
              <a:tabLst/>
              <a:defRPr/>
            </a:pPr>
            <a:r>
              <a:rPr kumimoji="0" lang="tr-TR" sz="3200" b="0" i="0" u="none" strike="noStrike" kern="1200" cap="none" spc="-5" normalizeH="0" baseline="0" noProof="0" dirty="0">
                <a:ln>
                  <a:noFill/>
                </a:ln>
                <a:solidFill>
                  <a:srgbClr val="4F81BD"/>
                </a:solidFill>
                <a:effectLst/>
                <a:uLnTx/>
                <a:uFillTx/>
                <a:latin typeface="Arial MT"/>
                <a:ea typeface="+mn-ea"/>
                <a:cs typeface="Arial MT"/>
              </a:rPr>
              <a:t>    Ekonometri Bölümü</a:t>
            </a:r>
            <a:endParaRPr kumimoji="0" sz="3200" b="0" i="0" u="none" strike="noStrike" kern="1200" cap="none" spc="0" normalizeH="0" baseline="0" noProof="0" dirty="0">
              <a:ln>
                <a:noFill/>
              </a:ln>
              <a:solidFill>
                <a:srgbClr val="4F81BD"/>
              </a:solidFill>
              <a:effectLst/>
              <a:uLnTx/>
              <a:uFillTx/>
              <a:latin typeface="Arial MT"/>
              <a:ea typeface="+mn-ea"/>
              <a:cs typeface="Arial MT"/>
            </a:endParaRPr>
          </a:p>
        </p:txBody>
      </p:sp>
    </p:spTree>
    <p:extLst>
      <p:ext uri="{BB962C8B-B14F-4D97-AF65-F5344CB8AC3E}">
        <p14:creationId xmlns:p14="http://schemas.microsoft.com/office/powerpoint/2010/main" val="283674618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2119535" y="304800"/>
            <a:ext cx="10030433" cy="1143000"/>
          </a:xfrm>
          <a:prstGeom prst="rect">
            <a:avLst/>
          </a:prstGeom>
        </p:spPr>
        <p:txBody>
          <a:bodyPr>
            <a:normAutofit fontScale="67500" lnSpcReduction="2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b="1" dirty="0">
                <a:solidFill>
                  <a:schemeClr val="bg1"/>
                </a:solidFill>
              </a:rPr>
              <a:t>Bölüm Hakkında Genel Bilgiler</a:t>
            </a:r>
          </a:p>
        </p:txBody>
      </p:sp>
      <p:sp>
        <p:nvSpPr>
          <p:cNvPr id="4" name="İçerik Yer Tutucusu 2"/>
          <p:cNvSpPr txBox="1">
            <a:spLocks/>
          </p:cNvSpPr>
          <p:nvPr/>
        </p:nvSpPr>
        <p:spPr>
          <a:xfrm>
            <a:off x="425996" y="2189262"/>
            <a:ext cx="11956504" cy="7259538"/>
          </a:xfrm>
          <a:prstGeom prst="rect">
            <a:avLst/>
          </a:prstGeom>
        </p:spPr>
        <p:txBody>
          <a:bodyPr>
            <a:normAutofit fontScale="47500" lnSpcReduction="20000"/>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r>
              <a:rPr lang="tr-TR" sz="3800" b="1" dirty="0"/>
              <a:t>Ekonometri Bölümü Hakkında</a:t>
            </a:r>
            <a:endParaRPr lang="tr-TR" sz="3800" dirty="0"/>
          </a:p>
          <a:p>
            <a:r>
              <a:rPr lang="tr-TR" sz="3800" dirty="0"/>
              <a:t>Bandırma </a:t>
            </a:r>
            <a:r>
              <a:rPr lang="tr-TR" sz="3800" dirty="0" err="1"/>
              <a:t>Onyedi</a:t>
            </a:r>
            <a:r>
              <a:rPr lang="tr-TR" sz="3800" dirty="0"/>
              <a:t> Eylül Üniversitesi İktisadi ve İdari Bilimler Fakültesi Ekonometri Bölümü, lisans ve yüksek lisans düzeyinde eğitim vermektedir. Lisans öğrencileri mezuniyet sonrası “</a:t>
            </a:r>
            <a:r>
              <a:rPr lang="tr-TR" sz="3800" dirty="0" err="1"/>
              <a:t>ekonometrist</a:t>
            </a:r>
            <a:r>
              <a:rPr lang="tr-TR" sz="3800" dirty="0"/>
              <a:t>” unvanı alırken, </a:t>
            </a:r>
            <a:r>
              <a:rPr lang="tr-TR" sz="3800" dirty="0" err="1"/>
              <a:t>yükseklisans</a:t>
            </a:r>
            <a:r>
              <a:rPr lang="tr-TR" sz="3800" dirty="0"/>
              <a:t> eğitimi Ekonometri Anabilim Dalı diploması vermektedir.</a:t>
            </a:r>
          </a:p>
          <a:p>
            <a:r>
              <a:rPr lang="tr-TR" sz="3800" dirty="0"/>
              <a:t>Ekonometri, yöneylem ve istatistik paket programları destekli eğitim gören Ekonometri Bölümü öğrencileri, mezuniyet sonrası verileri işleme, analiz etme ve raporlama yeteneğine sahip olmaktadır.</a:t>
            </a:r>
          </a:p>
          <a:p>
            <a:r>
              <a:rPr lang="tr-TR" sz="3800" dirty="0"/>
              <a:t>Lisans programında dersler dönemlik olarak verilmekte ve ilk dört dönem, temel dersler bilgi düzeyinde yoğun olarak sunulmaktadır. Beşinci dönemden itibaren ekonometri, istatistik ve yöneylem araştırmaları alanlarında zorunlu ve seçmeli dersler ile yoğun bir eğitim programı uygulanmaktadır.</a:t>
            </a:r>
          </a:p>
          <a:p>
            <a:r>
              <a:rPr lang="tr-TR" sz="3800" dirty="0"/>
              <a:t>Temel hedefimiz, katılımcı ve yaratıcı bir öğrenme ortamı sunarak, insan haklarına saygılı, ekip çalışmasında yer alabilen ve sorumluluk sahibi bireyler yetiştirmektir. Bu amaçla, Ekonometri, istatistik ve yöneylem araştırması alanlarında uzmanlaşmış, karmaşık ekonomik ve finansal sorunlara çözüm üretebilen, problem çözme yeteneği gelişmiş, toplumsal katkı sağlayacak öğrenciler yetiştirmek için, bilimin ve teknolojinin gücünü kullanarak disiplinler arası bilgi birikimine dayanan bir eğitim programı uygulanmaktadır.</a:t>
            </a:r>
          </a:p>
          <a:p>
            <a:r>
              <a:rPr lang="tr-TR" sz="3800" dirty="0"/>
              <a:t>Bölümün mezunları kamu ve özel sektörde, uluslararası kurum ve kuruluşlarda, yükseköğretim kurumlarında analist, veri bilimci, araştırmacı, danışman, planlama uzmanı, istatistikçi, politika uzmanı, raporlama uzmanı, proje yöneticisi, </a:t>
            </a:r>
            <a:r>
              <a:rPr lang="tr-TR" sz="3800" dirty="0" err="1"/>
              <a:t>ekonometrist</a:t>
            </a:r>
            <a:r>
              <a:rPr lang="tr-TR" sz="3800" dirty="0"/>
              <a:t> veya akademik personel rollerinde çok geniş kariyer olanakları bulmaktadır.</a:t>
            </a:r>
          </a:p>
          <a:p>
            <a:pPr algn="just" hangingPunct="1"/>
            <a:r>
              <a:rPr lang="tr-TR" sz="2400" dirty="0"/>
              <a:t>.</a:t>
            </a:r>
            <a:endParaRPr lang="tr-TR" sz="2200" dirty="0"/>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2119535" y="304800"/>
            <a:ext cx="10030433" cy="1143000"/>
          </a:xfrm>
          <a:prstGeom prst="rect">
            <a:avLst/>
          </a:prstGeom>
        </p:spPr>
        <p:txBody>
          <a:bodyPr>
            <a:normAutofit fontScale="67500" lnSpcReduction="2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b="1" dirty="0">
                <a:solidFill>
                  <a:schemeClr val="bg1"/>
                </a:solidFill>
              </a:rPr>
              <a:t>Bölüm Hakkında Genel Bilgiler</a:t>
            </a:r>
          </a:p>
        </p:txBody>
      </p:sp>
      <p:sp>
        <p:nvSpPr>
          <p:cNvPr id="4" name="İçerik Yer Tutucusu 2"/>
          <p:cNvSpPr txBox="1">
            <a:spLocks/>
          </p:cNvSpPr>
          <p:nvPr/>
        </p:nvSpPr>
        <p:spPr>
          <a:xfrm>
            <a:off x="425996" y="2189262"/>
            <a:ext cx="11956504" cy="6967264"/>
          </a:xfrm>
          <a:prstGeom prst="rect">
            <a:avLst/>
          </a:prstGeom>
        </p:spPr>
        <p:txBody>
          <a:bodyPr>
            <a:normAutofit fontScale="25000" lnSpcReduction="20000"/>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a:lnSpc>
                <a:spcPct val="170000"/>
              </a:lnSpc>
              <a:spcBef>
                <a:spcPts val="0"/>
              </a:spcBef>
              <a:spcAft>
                <a:spcPts val="600"/>
              </a:spcAft>
              <a:buNone/>
            </a:pPr>
            <a:r>
              <a:rPr lang="tr-TR" sz="7200" b="1" dirty="0"/>
              <a:t>Açıldığı yıl: </a:t>
            </a:r>
            <a:r>
              <a:rPr lang="tr-TR" sz="7200" dirty="0"/>
              <a:t>2009-2010 Eğitim Öğretim yılı</a:t>
            </a:r>
          </a:p>
          <a:p>
            <a:pPr marL="0" indent="0">
              <a:lnSpc>
                <a:spcPct val="170000"/>
              </a:lnSpc>
              <a:spcBef>
                <a:spcPts val="0"/>
              </a:spcBef>
              <a:spcAft>
                <a:spcPts val="600"/>
              </a:spcAft>
              <a:buNone/>
            </a:pPr>
            <a:r>
              <a:rPr lang="tr-TR" sz="7200" b="1" dirty="0"/>
              <a:t>Düzey</a:t>
            </a:r>
            <a:r>
              <a:rPr lang="tr-TR" sz="7200" dirty="0"/>
              <a:t>: Lisans</a:t>
            </a:r>
          </a:p>
          <a:p>
            <a:pPr marL="0" indent="0">
              <a:lnSpc>
                <a:spcPct val="170000"/>
              </a:lnSpc>
              <a:spcBef>
                <a:spcPts val="0"/>
              </a:spcBef>
              <a:spcAft>
                <a:spcPts val="600"/>
              </a:spcAft>
              <a:buNone/>
            </a:pPr>
            <a:r>
              <a:rPr lang="tr-TR" sz="7200" b="1" dirty="0"/>
              <a:t>Öğretim Türü : </a:t>
            </a:r>
            <a:r>
              <a:rPr lang="tr-TR" sz="7200" dirty="0"/>
              <a:t>Örgün Öğretim</a:t>
            </a:r>
          </a:p>
          <a:p>
            <a:pPr marL="0" indent="0">
              <a:lnSpc>
                <a:spcPct val="170000"/>
              </a:lnSpc>
              <a:spcBef>
                <a:spcPts val="0"/>
              </a:spcBef>
              <a:spcAft>
                <a:spcPts val="600"/>
              </a:spcAft>
              <a:buNone/>
            </a:pPr>
            <a:r>
              <a:rPr lang="tr-TR" sz="7200" b="1" dirty="0"/>
              <a:t>Eğitim Dili</a:t>
            </a:r>
            <a:r>
              <a:rPr lang="tr-TR" sz="7200" dirty="0"/>
              <a:t>: Türkçe</a:t>
            </a:r>
          </a:p>
          <a:p>
            <a:pPr marL="0" indent="0">
              <a:lnSpc>
                <a:spcPct val="170000"/>
              </a:lnSpc>
              <a:spcBef>
                <a:spcPts val="0"/>
              </a:spcBef>
              <a:spcAft>
                <a:spcPts val="600"/>
              </a:spcAft>
              <a:buNone/>
            </a:pPr>
            <a:r>
              <a:rPr lang="tr-TR" sz="7200" b="1" dirty="0"/>
              <a:t>Kontenjan: </a:t>
            </a:r>
            <a:r>
              <a:rPr lang="tr-TR" sz="7200" dirty="0"/>
              <a:t>30</a:t>
            </a:r>
          </a:p>
          <a:p>
            <a:pPr marL="0" indent="0">
              <a:lnSpc>
                <a:spcPct val="170000"/>
              </a:lnSpc>
              <a:spcBef>
                <a:spcPts val="0"/>
              </a:spcBef>
              <a:spcAft>
                <a:spcPts val="600"/>
              </a:spcAft>
              <a:buNone/>
            </a:pPr>
            <a:r>
              <a:rPr lang="tr-TR" sz="7200" b="1" dirty="0"/>
              <a:t>Yabancı Dil: </a:t>
            </a:r>
            <a:r>
              <a:rPr lang="tr-TR" sz="7200" dirty="0"/>
              <a:t>Programın yabancı dil hazırlık eğitimi bulunmamaktadır.</a:t>
            </a:r>
          </a:p>
          <a:p>
            <a:pPr marL="0" indent="0">
              <a:lnSpc>
                <a:spcPct val="170000"/>
              </a:lnSpc>
              <a:spcBef>
                <a:spcPts val="0"/>
              </a:spcBef>
              <a:spcAft>
                <a:spcPts val="600"/>
              </a:spcAft>
              <a:buNone/>
            </a:pPr>
            <a:r>
              <a:rPr lang="tr-TR" sz="7200" b="1" dirty="0"/>
              <a:t>Mesleki Eğitim/Staj: </a:t>
            </a:r>
            <a:r>
              <a:rPr lang="tr-TR" sz="7200" dirty="0"/>
              <a:t>Programın mesleki hazırlık eğitimi ve zorunlu staj uygulaması bulunmamaktadır.</a:t>
            </a:r>
          </a:p>
          <a:p>
            <a:pPr marL="0" indent="0">
              <a:lnSpc>
                <a:spcPct val="170000"/>
              </a:lnSpc>
              <a:spcBef>
                <a:spcPts val="0"/>
              </a:spcBef>
              <a:spcAft>
                <a:spcPts val="600"/>
              </a:spcAft>
              <a:buNone/>
            </a:pPr>
            <a:r>
              <a:rPr lang="tr-TR" sz="7200" b="1" dirty="0"/>
              <a:t>Yatay Geçiş</a:t>
            </a:r>
            <a:r>
              <a:rPr lang="tr-TR" sz="7200" dirty="0"/>
              <a:t>: Yükseköğretim Kurulunca çıkarılan 24.04.2010 tarihli ve 27561 sayılı Resmî </a:t>
            </a:r>
            <a:r>
              <a:rPr lang="tr-TR" sz="7200" dirty="0" err="1"/>
              <a:t>Gazete'de</a:t>
            </a:r>
            <a:r>
              <a:rPr lang="tr-TR" sz="7200" dirty="0"/>
              <a:t> yayımlanan Yükseköğretim Kurumlarında </a:t>
            </a:r>
            <a:r>
              <a:rPr lang="tr-TR" sz="7200" dirty="0" err="1"/>
              <a:t>Önlisans</a:t>
            </a:r>
            <a:r>
              <a:rPr lang="tr-TR" sz="7200" dirty="0"/>
              <a:t> ve Lisans Düzeyindeki Programlar Arasında Geçiş, Çift </a:t>
            </a:r>
            <a:r>
              <a:rPr lang="tr-TR" sz="7200" dirty="0" err="1"/>
              <a:t>Anadal</a:t>
            </a:r>
            <a:r>
              <a:rPr lang="tr-TR" sz="7200" dirty="0"/>
              <a:t>, </a:t>
            </a:r>
            <a:r>
              <a:rPr lang="tr-TR" sz="7200" dirty="0" err="1"/>
              <a:t>Yandal</a:t>
            </a:r>
            <a:r>
              <a:rPr lang="tr-TR" sz="7200" dirty="0"/>
              <a:t> ile Kurumlar Arası Kredi Transferi Yapılması Esaslarına İlişkin Yönetmelik hükümlerine göre yapılır.</a:t>
            </a:r>
          </a:p>
          <a:p>
            <a:pPr marL="0" indent="0">
              <a:lnSpc>
                <a:spcPct val="170000"/>
              </a:lnSpc>
              <a:spcBef>
                <a:spcPts val="0"/>
              </a:spcBef>
              <a:spcAft>
                <a:spcPts val="600"/>
              </a:spcAft>
              <a:buNone/>
            </a:pPr>
            <a:r>
              <a:rPr lang="tr-TR" sz="7200" b="1" dirty="0"/>
              <a:t>Dikey Geçiş: </a:t>
            </a:r>
            <a:r>
              <a:rPr lang="tr-TR" sz="7200" dirty="0"/>
              <a:t>, 19.02.2002 tarihli ve 24676 sayılı Resmî </a:t>
            </a:r>
            <a:r>
              <a:rPr lang="tr-TR" sz="7200" dirty="0" err="1"/>
              <a:t>Gazete’de</a:t>
            </a:r>
            <a:r>
              <a:rPr lang="tr-TR" sz="7200" dirty="0"/>
              <a:t> yayımlanan Meslek Yüksekokulları ve </a:t>
            </a:r>
            <a:r>
              <a:rPr lang="tr-TR" sz="7200" dirty="0" err="1"/>
              <a:t>Açıköğretim</a:t>
            </a:r>
            <a:r>
              <a:rPr lang="tr-TR" sz="7200" dirty="0"/>
              <a:t> Ön Lisans Programları Mezunlarının Lisans Öğrenimine Devamları Hakkında Yönetmelik hükümlerine göre yapılır.</a:t>
            </a:r>
          </a:p>
          <a:p>
            <a:pPr marL="0" indent="0">
              <a:lnSpc>
                <a:spcPct val="170000"/>
              </a:lnSpc>
              <a:spcBef>
                <a:spcPts val="0"/>
              </a:spcBef>
              <a:spcAft>
                <a:spcPts val="600"/>
              </a:spcAft>
              <a:buNone/>
            </a:pPr>
            <a:r>
              <a:rPr lang="tr-TR" sz="7200" b="1" dirty="0"/>
              <a:t>Çift </a:t>
            </a:r>
            <a:r>
              <a:rPr lang="tr-TR" sz="7200" b="1" dirty="0" err="1"/>
              <a:t>Anadal</a:t>
            </a:r>
            <a:r>
              <a:rPr lang="tr-TR" sz="7200" b="1" dirty="0"/>
              <a:t>/</a:t>
            </a:r>
            <a:r>
              <a:rPr lang="tr-TR" sz="7200" b="1" dirty="0" err="1"/>
              <a:t>Yandal</a:t>
            </a:r>
            <a:r>
              <a:rPr lang="tr-TR" sz="7200" b="1" dirty="0"/>
              <a:t>: </a:t>
            </a:r>
            <a:r>
              <a:rPr lang="tr-TR" sz="7200" dirty="0"/>
              <a:t>Ekonometri bölümünde okuyan öğrenciler için çift </a:t>
            </a:r>
            <a:r>
              <a:rPr lang="tr-TR" sz="7200" dirty="0" err="1"/>
              <a:t>anadal</a:t>
            </a:r>
            <a:r>
              <a:rPr lang="tr-TR" sz="7200" dirty="0"/>
              <a:t>/</a:t>
            </a:r>
            <a:r>
              <a:rPr lang="tr-TR" sz="7200" dirty="0" err="1"/>
              <a:t>yandal</a:t>
            </a:r>
            <a:r>
              <a:rPr lang="tr-TR" sz="7200" dirty="0"/>
              <a:t> hükümleri henüz uygulanmamaktadır.</a:t>
            </a:r>
          </a:p>
          <a:p>
            <a:pPr marL="0" indent="0">
              <a:lnSpc>
                <a:spcPct val="170000"/>
              </a:lnSpc>
              <a:spcBef>
                <a:spcPts val="0"/>
              </a:spcBef>
              <a:spcAft>
                <a:spcPts val="600"/>
              </a:spcAft>
              <a:buNone/>
            </a:pPr>
            <a:r>
              <a:rPr lang="tr-TR" sz="7200" b="1" dirty="0"/>
              <a:t>Yabancı Uyruklu Öğrenci Kabulü: </a:t>
            </a:r>
            <a:r>
              <a:rPr lang="tr-TR" sz="7200" dirty="0"/>
              <a:t>Ekonometri bölümüne yabancı uyruklu öğrenci kontenjanı tahsis edilmemiştir.</a:t>
            </a:r>
          </a:p>
          <a:p>
            <a:pPr marL="0" indent="0">
              <a:lnSpc>
                <a:spcPct val="170000"/>
              </a:lnSpc>
              <a:spcBef>
                <a:spcPts val="0"/>
              </a:spcBef>
              <a:spcAft>
                <a:spcPts val="600"/>
              </a:spcAft>
              <a:buNone/>
            </a:pPr>
            <a:endParaRPr lang="tr-TR" sz="5600" dirty="0"/>
          </a:p>
          <a:p>
            <a:pPr algn="just" hangingPunct="1"/>
            <a:r>
              <a:rPr lang="tr-TR" sz="2400" dirty="0"/>
              <a:t>.</a:t>
            </a:r>
            <a:endParaRPr lang="tr-TR" sz="2200" dirty="0"/>
          </a:p>
        </p:txBody>
      </p:sp>
    </p:spTree>
    <p:extLst>
      <p:ext uri="{BB962C8B-B14F-4D97-AF65-F5344CB8AC3E}">
        <p14:creationId xmlns:p14="http://schemas.microsoft.com/office/powerpoint/2010/main" val="105381314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05554BD-2D46-4851-ADEE-06980669D5F1}"/>
              </a:ext>
            </a:extLst>
          </p:cNvPr>
          <p:cNvSpPr>
            <a:spLocks noGrp="1"/>
          </p:cNvSpPr>
          <p:nvPr>
            <p:ph type="title"/>
          </p:nvPr>
        </p:nvSpPr>
        <p:spPr>
          <a:xfrm>
            <a:off x="760730" y="445135"/>
            <a:ext cx="12025630" cy="545465"/>
          </a:xfrm>
        </p:spPr>
        <p:txBody>
          <a:bodyPr>
            <a:normAutofit fontScale="90000"/>
          </a:bodyPr>
          <a:lstStyle/>
          <a:p>
            <a:r>
              <a:rPr lang="tr-TR" dirty="0"/>
              <a:t>Ekonometri Bölümü Puan İstatistikleri         </a:t>
            </a:r>
          </a:p>
        </p:txBody>
      </p:sp>
      <p:pic>
        <p:nvPicPr>
          <p:cNvPr id="5" name="Resim 4">
            <a:extLst>
              <a:ext uri="{FF2B5EF4-FFF2-40B4-BE49-F238E27FC236}">
                <a16:creationId xmlns:a16="http://schemas.microsoft.com/office/drawing/2014/main" id="{4364FD1E-0137-CB17-B33A-FCB7C1A2B1C6}"/>
              </a:ext>
            </a:extLst>
          </p:cNvPr>
          <p:cNvPicPr>
            <a:picLocks noChangeAspect="1"/>
          </p:cNvPicPr>
          <p:nvPr/>
        </p:nvPicPr>
        <p:blipFill>
          <a:blip r:embed="rId2"/>
          <a:stretch>
            <a:fillRect/>
          </a:stretch>
        </p:blipFill>
        <p:spPr>
          <a:xfrm>
            <a:off x="1997491" y="3193068"/>
            <a:ext cx="8522138" cy="3763703"/>
          </a:xfrm>
          <a:prstGeom prst="rect">
            <a:avLst/>
          </a:prstGeom>
        </p:spPr>
      </p:pic>
    </p:spTree>
    <p:extLst>
      <p:ext uri="{BB962C8B-B14F-4D97-AF65-F5344CB8AC3E}">
        <p14:creationId xmlns:p14="http://schemas.microsoft.com/office/powerpoint/2010/main" val="59020916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2005235" y="331470"/>
            <a:ext cx="10030433" cy="1143000"/>
          </a:xfrm>
          <a:prstGeom prst="rect">
            <a:avLst/>
          </a:prstGeom>
        </p:spPr>
        <p:txBody>
          <a:bodyPr>
            <a:normAutofit fontScale="975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sz="4400" b="1" dirty="0">
                <a:solidFill>
                  <a:schemeClr val="bg1"/>
                </a:solidFill>
              </a:rPr>
              <a:t>Misyon ve Vizyonumuz</a:t>
            </a:r>
          </a:p>
        </p:txBody>
      </p:sp>
      <p:sp>
        <p:nvSpPr>
          <p:cNvPr id="5" name="İçerik Yer Tutucusu 2"/>
          <p:cNvSpPr txBox="1">
            <a:spLocks/>
          </p:cNvSpPr>
          <p:nvPr/>
        </p:nvSpPr>
        <p:spPr>
          <a:xfrm>
            <a:off x="559346" y="2360712"/>
            <a:ext cx="11708854" cy="7030938"/>
          </a:xfrm>
          <a:prstGeom prst="rect">
            <a:avLst/>
          </a:prstGeom>
        </p:spPr>
        <p:txBody>
          <a:bodyPr>
            <a:normAutofit fontScale="70000" lnSpcReduction="20000"/>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r>
              <a:rPr lang="tr-TR" b="1" dirty="0"/>
              <a:t>Vizyon</a:t>
            </a:r>
            <a:endParaRPr lang="tr-TR" dirty="0"/>
          </a:p>
          <a:p>
            <a:pPr algn="just"/>
            <a:r>
              <a:rPr lang="tr-TR" dirty="0"/>
              <a:t>Nitelikli bir akademik kadro ile, geleceğin lider </a:t>
            </a:r>
            <a:r>
              <a:rPr lang="tr-TR" dirty="0" err="1"/>
              <a:t>ekonometrist</a:t>
            </a:r>
            <a:r>
              <a:rPr lang="tr-TR" dirty="0"/>
              <a:t> ve problem çözücülerini, katılımcı bir öğrenme ortamı sunarak, düşünce özgürlüklerini ve yaratıcılıklarını destekleyerek yetiştirmek, insan hakları ve evrensel yaşam ilkelerine uygun şekilde, öğrencileri sorumluluk sahibi bireyler olarak yetiştirmek ve onların sadece kendi geleceklerini değil, aynı zamanda toplumun ve dünyanın geleceğine de faydalı olmalarını sağlamak.</a:t>
            </a:r>
          </a:p>
          <a:p>
            <a:pPr algn="just"/>
            <a:r>
              <a:rPr lang="tr-TR" b="1" dirty="0"/>
              <a:t>Misyon</a:t>
            </a:r>
            <a:endParaRPr lang="tr-TR" dirty="0"/>
          </a:p>
          <a:p>
            <a:pPr algn="just"/>
            <a:r>
              <a:rPr lang="tr-TR" dirty="0"/>
              <a:t>Ekonometri, istatistik ve yöneylem gibi alanlarda uzmanlaşarak, istatistiksel ve </a:t>
            </a:r>
            <a:r>
              <a:rPr lang="tr-TR" dirty="0" err="1"/>
              <a:t>ekonometrik</a:t>
            </a:r>
            <a:r>
              <a:rPr lang="tr-TR" dirty="0"/>
              <a:t> teknikler ile  karmaşık ekonomik ve finansal sorunlara çözümler üretebilen, analiz ve problem çözme yeteneği olan, ekonomik politikaların tasarımı ve uygulanmasında etkin rol alarak toplumsal kalkınmaya katkı sağlayacak donanıma sahip, bilimin ve teknolojinin gücünü kullanarak toplumsal sorunlara çözümler üretebilen ve ülkemiz ve insanlığın gelişimine katkı sağlayabilen öğrenciler yetiştirmektir.</a:t>
            </a:r>
          </a:p>
        </p:txBody>
      </p:sp>
    </p:spTree>
    <p:extLst>
      <p:ext uri="{BB962C8B-B14F-4D97-AF65-F5344CB8AC3E}">
        <p14:creationId xmlns:p14="http://schemas.microsoft.com/office/powerpoint/2010/main" val="27475068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2081435" y="0"/>
            <a:ext cx="10030433" cy="1143000"/>
          </a:xfrm>
          <a:prstGeom prst="rect">
            <a:avLst/>
          </a:prstGeom>
        </p:spPr>
        <p:txBody>
          <a:bodyPr>
            <a:normAutofit fontScale="90000" lnSpcReduction="1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endParaRPr lang="tr-TR" b="1" dirty="0">
              <a:solidFill>
                <a:schemeClr val="bg1"/>
              </a:solidFill>
            </a:endParaRPr>
          </a:p>
        </p:txBody>
      </p:sp>
      <p:sp>
        <p:nvSpPr>
          <p:cNvPr id="5" name="İçerik Yer Tutucusu 2"/>
          <p:cNvSpPr txBox="1">
            <a:spLocks/>
          </p:cNvSpPr>
          <p:nvPr/>
        </p:nvSpPr>
        <p:spPr>
          <a:xfrm>
            <a:off x="559346" y="2360712"/>
            <a:ext cx="11708854" cy="7030938"/>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lgn="just" hangingPunct="1"/>
            <a:endParaRPr lang="tr-TR" sz="2200" dirty="0"/>
          </a:p>
        </p:txBody>
      </p:sp>
      <p:sp>
        <p:nvSpPr>
          <p:cNvPr id="4" name="Unvan 1"/>
          <p:cNvSpPr txBox="1">
            <a:spLocks/>
          </p:cNvSpPr>
          <p:nvPr/>
        </p:nvSpPr>
        <p:spPr>
          <a:xfrm>
            <a:off x="2081435" y="300624"/>
            <a:ext cx="9431238" cy="898781"/>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sz="3600" b="1" dirty="0">
                <a:solidFill>
                  <a:schemeClr val="bg1"/>
                </a:solidFill>
              </a:rPr>
              <a:t>Lisansüstü Eğitim Olanakları</a:t>
            </a:r>
          </a:p>
        </p:txBody>
      </p:sp>
      <p:sp>
        <p:nvSpPr>
          <p:cNvPr id="6" name="İçerik Yer Tutucusu 2"/>
          <p:cNvSpPr txBox="1">
            <a:spLocks/>
          </p:cNvSpPr>
          <p:nvPr/>
        </p:nvSpPr>
        <p:spPr>
          <a:xfrm>
            <a:off x="1127343" y="3319396"/>
            <a:ext cx="10984526" cy="6072253"/>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algn="just" hangingPunct="1"/>
            <a:r>
              <a:rPr lang="tr-TR" sz="2400" dirty="0"/>
              <a:t>Bölümümüz 2014 yılından bu yana, </a:t>
            </a:r>
            <a:r>
              <a:rPr lang="tr-TR" sz="2400" b="1" i="1" dirty="0"/>
              <a:t>Ekonometri Anabilim Dalı Yüksek lisans Programı</a:t>
            </a:r>
            <a:r>
              <a:rPr lang="tr-TR" sz="2400" dirty="0"/>
              <a:t> adı altında lisansüstü eğitim vermektedir. Program, Bandırma </a:t>
            </a:r>
            <a:r>
              <a:rPr lang="tr-TR" sz="2400" dirty="0" err="1"/>
              <a:t>Onyedi</a:t>
            </a:r>
            <a:r>
              <a:rPr lang="tr-TR" sz="2400" dirty="0"/>
              <a:t> Eylül Üniversitesi </a:t>
            </a:r>
            <a:r>
              <a:rPr lang="tr-TR" sz="2400" b="1" i="1" dirty="0"/>
              <a:t>Lisansüstü Eğitim Enstitüsü </a:t>
            </a:r>
            <a:r>
              <a:rPr lang="tr-TR" sz="2400" dirty="0"/>
              <a:t>kapsamında yer almaktadır.</a:t>
            </a:r>
            <a:endParaRPr lang="tr-TR" sz="2200" dirty="0"/>
          </a:p>
        </p:txBody>
      </p:sp>
    </p:spTree>
    <p:extLst>
      <p:ext uri="{BB962C8B-B14F-4D97-AF65-F5344CB8AC3E}">
        <p14:creationId xmlns:p14="http://schemas.microsoft.com/office/powerpoint/2010/main" val="299030184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2492588" y="326015"/>
            <a:ext cx="7272808" cy="1143000"/>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sz="3200" b="1" dirty="0">
                <a:solidFill>
                  <a:schemeClr val="bg1"/>
                </a:solidFill>
              </a:rPr>
              <a:t>Akademik Kadro</a:t>
            </a:r>
            <a:br>
              <a:rPr lang="tr-TR" sz="3200" b="1" dirty="0">
                <a:solidFill>
                  <a:srgbClr val="0070C0"/>
                </a:solidFill>
              </a:rPr>
            </a:br>
            <a:endParaRPr lang="tr-TR" sz="3200" b="1" dirty="0">
              <a:solidFill>
                <a:srgbClr val="0070C0"/>
              </a:solidFill>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405" y="1908068"/>
            <a:ext cx="1766170" cy="2225521"/>
          </a:xfrm>
          <a:prstGeom prst="rect">
            <a:avLst/>
          </a:prstGeom>
        </p:spPr>
      </p:pic>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t="-1295" b="17960"/>
          <a:stretch/>
        </p:blipFill>
        <p:spPr>
          <a:xfrm>
            <a:off x="3318078" y="3137768"/>
            <a:ext cx="1716066" cy="1862268"/>
          </a:xfrm>
          <a:prstGeom prst="rect">
            <a:avLst/>
          </a:prstGeom>
        </p:spPr>
      </p:pic>
      <p:pic>
        <p:nvPicPr>
          <p:cNvPr id="9" name="Resim 8"/>
          <p:cNvPicPr>
            <a:picLocks noChangeAspect="1"/>
          </p:cNvPicPr>
          <p:nvPr/>
        </p:nvPicPr>
        <p:blipFill rotWithShape="1">
          <a:blip r:embed="rId4">
            <a:extLst>
              <a:ext uri="{28A0092B-C50C-407E-A947-70E740481C1C}">
                <a14:useLocalDpi xmlns:a14="http://schemas.microsoft.com/office/drawing/2010/main" val="0"/>
              </a:ext>
            </a:extLst>
          </a:blip>
          <a:srcRect b="21510"/>
          <a:stretch/>
        </p:blipFill>
        <p:spPr>
          <a:xfrm>
            <a:off x="7228836" y="3151622"/>
            <a:ext cx="1637690" cy="1862268"/>
          </a:xfrm>
          <a:prstGeom prst="rect">
            <a:avLst/>
          </a:prstGeom>
        </p:spPr>
      </p:pic>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855" y="5812078"/>
            <a:ext cx="1721726" cy="1959006"/>
          </a:xfrm>
          <a:prstGeom prst="rect">
            <a:avLst/>
          </a:prstGeom>
        </p:spPr>
      </p:pic>
      <p:pic>
        <p:nvPicPr>
          <p:cNvPr id="13" name="Resi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5790" y="5812078"/>
            <a:ext cx="1775261" cy="2179527"/>
          </a:xfrm>
          <a:prstGeom prst="rect">
            <a:avLst/>
          </a:prstGeom>
        </p:spPr>
      </p:pic>
      <p:pic>
        <p:nvPicPr>
          <p:cNvPr id="14" name="Resim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2260" y="5812078"/>
            <a:ext cx="1743769" cy="1959006"/>
          </a:xfrm>
          <a:prstGeom prst="rect">
            <a:avLst/>
          </a:prstGeom>
        </p:spPr>
      </p:pic>
      <p:pic>
        <p:nvPicPr>
          <p:cNvPr id="15" name="Resim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7238" y="5812078"/>
            <a:ext cx="1715631" cy="1959006"/>
          </a:xfrm>
          <a:prstGeom prst="rect">
            <a:avLst/>
          </a:prstGeom>
        </p:spPr>
      </p:pic>
      <p:pic>
        <p:nvPicPr>
          <p:cNvPr id="16" name="Resim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50372" y="5812078"/>
            <a:ext cx="1728592" cy="2179527"/>
          </a:xfrm>
          <a:prstGeom prst="rect">
            <a:avLst/>
          </a:prstGeom>
        </p:spPr>
      </p:pic>
      <p:pic>
        <p:nvPicPr>
          <p:cNvPr id="17" name="Resim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27757" y="5812078"/>
            <a:ext cx="1584703" cy="2179527"/>
          </a:xfrm>
          <a:prstGeom prst="rect">
            <a:avLst/>
          </a:prstGeom>
        </p:spPr>
      </p:pic>
      <p:sp>
        <p:nvSpPr>
          <p:cNvPr id="19" name="Yukarı Bükülü Ok 18"/>
          <p:cNvSpPr/>
          <p:nvPr/>
        </p:nvSpPr>
        <p:spPr>
          <a:xfrm flipH="1" flipV="1">
            <a:off x="876821" y="4183515"/>
            <a:ext cx="2179529" cy="1110883"/>
          </a:xfrm>
          <a:prstGeom prst="bentUpArrow">
            <a:avLst>
              <a:gd name="adj1" fmla="val 25000"/>
              <a:gd name="adj2" fmla="val 25000"/>
              <a:gd name="adj3" fmla="val 23872"/>
            </a:avLst>
          </a:prstGeom>
          <a:blipFill rotWithShape="1">
            <a:blip r:embed="rId11"/>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Yukarı Bükülü Ok 19"/>
          <p:cNvSpPr/>
          <p:nvPr/>
        </p:nvSpPr>
        <p:spPr>
          <a:xfrm flipH="1" flipV="1">
            <a:off x="2453361" y="4546948"/>
            <a:ext cx="588723" cy="1265130"/>
          </a:xfrm>
          <a:prstGeom prst="bentUpArrow">
            <a:avLst/>
          </a:prstGeom>
          <a:blipFill rotWithShape="1">
            <a:blip r:embed="rId11"/>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Yukarı Bükülü Ok 21"/>
          <p:cNvSpPr/>
          <p:nvPr/>
        </p:nvSpPr>
        <p:spPr>
          <a:xfrm flipV="1">
            <a:off x="5185395" y="5000036"/>
            <a:ext cx="1623685" cy="588723"/>
          </a:xfrm>
          <a:prstGeom prst="bentUpArrow">
            <a:avLst/>
          </a:prstGeom>
          <a:blipFill rotWithShape="1">
            <a:blip r:embed="rId11"/>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23" name="Aşağı Ok 22"/>
          <p:cNvSpPr/>
          <p:nvPr/>
        </p:nvSpPr>
        <p:spPr>
          <a:xfrm>
            <a:off x="4933984" y="5052520"/>
            <a:ext cx="275664" cy="759558"/>
          </a:xfrm>
          <a:prstGeom prst="downArrow">
            <a:avLst/>
          </a:prstGeom>
          <a:blipFill rotWithShape="1">
            <a:blip r:embed="rId11"/>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28" name="Yukarı Bükülü Ok 27"/>
          <p:cNvSpPr/>
          <p:nvPr/>
        </p:nvSpPr>
        <p:spPr>
          <a:xfrm flipH="1" flipV="1">
            <a:off x="3897243" y="2501414"/>
            <a:ext cx="1351162" cy="583870"/>
          </a:xfrm>
          <a:prstGeom prst="bentUpArrow">
            <a:avLst>
              <a:gd name="adj1" fmla="val 25000"/>
              <a:gd name="adj2" fmla="val 25000"/>
              <a:gd name="adj3" fmla="val 25000"/>
            </a:avLst>
          </a:prstGeom>
          <a:blipFill rotWithShape="1">
            <a:blip r:embed="rId11"/>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9" name="Resim 28"/>
          <p:cNvPicPr>
            <a:picLocks noChangeAspect="1"/>
          </p:cNvPicPr>
          <p:nvPr/>
        </p:nvPicPr>
        <p:blipFill>
          <a:blip r:embed="rId12"/>
          <a:stretch>
            <a:fillRect/>
          </a:stretch>
        </p:blipFill>
        <p:spPr>
          <a:xfrm>
            <a:off x="6986359" y="2525740"/>
            <a:ext cx="1467043" cy="676715"/>
          </a:xfrm>
          <a:prstGeom prst="rect">
            <a:avLst/>
          </a:prstGeom>
        </p:spPr>
      </p:pic>
      <p:sp>
        <p:nvSpPr>
          <p:cNvPr id="30" name="Aşağı Ok 29"/>
          <p:cNvSpPr/>
          <p:nvPr/>
        </p:nvSpPr>
        <p:spPr>
          <a:xfrm>
            <a:off x="8793573" y="5052520"/>
            <a:ext cx="275664" cy="759558"/>
          </a:xfrm>
          <a:prstGeom prst="downArrow">
            <a:avLst/>
          </a:prstGeom>
          <a:blipFill rotWithShape="1">
            <a:blip r:embed="rId11"/>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31" name="Yukarı Bükülü Ok 30"/>
          <p:cNvSpPr/>
          <p:nvPr/>
        </p:nvSpPr>
        <p:spPr>
          <a:xfrm flipV="1">
            <a:off x="8978615" y="4811938"/>
            <a:ext cx="2344914" cy="588723"/>
          </a:xfrm>
          <a:prstGeom prst="bentUpArrow">
            <a:avLst/>
          </a:prstGeom>
          <a:blipFill rotWithShape="1">
            <a:blip r:embed="rId11"/>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32" name="Metin kutusu 31"/>
          <p:cNvSpPr txBox="1"/>
          <p:nvPr/>
        </p:nvSpPr>
        <p:spPr>
          <a:xfrm>
            <a:off x="3042084" y="4994098"/>
            <a:ext cx="202009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1400" b="1" i="0" u="none" strike="noStrike" cap="none" spc="0" normalizeH="0" baseline="0" dirty="0">
                <a:ln>
                  <a:noFill/>
                </a:ln>
                <a:solidFill>
                  <a:schemeClr val="accent1">
                    <a:lumMod val="75000"/>
                  </a:schemeClr>
                </a:solidFill>
                <a:effectLst/>
                <a:uFillTx/>
                <a:latin typeface="+mn-lt"/>
                <a:ea typeface="+mn-ea"/>
                <a:cs typeface="+mn-cs"/>
                <a:sym typeface="Helvetica Light"/>
              </a:rPr>
              <a:t>İstatistik Anabilim Dalı</a:t>
            </a:r>
          </a:p>
          <a:p>
            <a:pPr marL="0" marR="0" indent="0" algn="ctr" defTabSz="584200" rtl="0" fontAlgn="auto" latinLnBrk="0" hangingPunct="0">
              <a:lnSpc>
                <a:spcPct val="100000"/>
              </a:lnSpc>
              <a:spcBef>
                <a:spcPts val="0"/>
              </a:spcBef>
              <a:spcAft>
                <a:spcPts val="0"/>
              </a:spcAft>
              <a:buClrTx/>
              <a:buSzTx/>
              <a:buFontTx/>
              <a:buNone/>
              <a:tabLst/>
            </a:pPr>
            <a:r>
              <a:rPr kumimoji="0" lang="tr-TR" sz="1400" b="1" i="0" u="none" strike="noStrike" cap="none" spc="0" normalizeH="0" baseline="0" dirty="0">
                <a:ln>
                  <a:noFill/>
                </a:ln>
                <a:solidFill>
                  <a:schemeClr val="accent1">
                    <a:lumMod val="75000"/>
                  </a:schemeClr>
                </a:solidFill>
                <a:effectLst/>
                <a:uFillTx/>
                <a:latin typeface="+mn-lt"/>
                <a:ea typeface="+mn-ea"/>
                <a:cs typeface="+mn-cs"/>
                <a:sym typeface="Helvetica Light"/>
              </a:rPr>
              <a:t> Başkanı</a:t>
            </a:r>
          </a:p>
        </p:txBody>
      </p:sp>
      <p:sp>
        <p:nvSpPr>
          <p:cNvPr id="33" name="Metin kutusu 32"/>
          <p:cNvSpPr txBox="1"/>
          <p:nvPr/>
        </p:nvSpPr>
        <p:spPr>
          <a:xfrm>
            <a:off x="6753017" y="4994098"/>
            <a:ext cx="213117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1400" b="1" i="0" u="none" strike="noStrike" cap="none" spc="0" normalizeH="0" baseline="0" dirty="0">
                <a:ln>
                  <a:noFill/>
                </a:ln>
                <a:solidFill>
                  <a:schemeClr val="accent1">
                    <a:lumMod val="75000"/>
                  </a:schemeClr>
                </a:solidFill>
                <a:effectLst/>
                <a:uFillTx/>
                <a:latin typeface="+mn-lt"/>
                <a:ea typeface="+mn-ea"/>
                <a:cs typeface="+mn-cs"/>
                <a:sym typeface="Helvetica Light"/>
              </a:rPr>
              <a:t>Yöneylem Anabilim Dalı</a:t>
            </a:r>
          </a:p>
          <a:p>
            <a:pPr marL="0" marR="0" indent="0" algn="ctr" defTabSz="584200" rtl="0" fontAlgn="auto" latinLnBrk="0" hangingPunct="0">
              <a:lnSpc>
                <a:spcPct val="100000"/>
              </a:lnSpc>
              <a:spcBef>
                <a:spcPts val="0"/>
              </a:spcBef>
              <a:spcAft>
                <a:spcPts val="0"/>
              </a:spcAft>
              <a:buClrTx/>
              <a:buSzTx/>
              <a:buFontTx/>
              <a:buNone/>
              <a:tabLst/>
            </a:pPr>
            <a:r>
              <a:rPr kumimoji="0" lang="tr-TR" sz="1400" b="1" i="0" u="none" strike="noStrike" cap="none" spc="0" normalizeH="0" baseline="0" dirty="0">
                <a:ln>
                  <a:noFill/>
                </a:ln>
                <a:solidFill>
                  <a:schemeClr val="accent1">
                    <a:lumMod val="75000"/>
                  </a:schemeClr>
                </a:solidFill>
                <a:effectLst/>
                <a:uFillTx/>
                <a:latin typeface="+mn-lt"/>
                <a:ea typeface="+mn-ea"/>
                <a:cs typeface="+mn-cs"/>
                <a:sym typeface="Helvetica Light"/>
              </a:rPr>
              <a:t> Başkanı</a:t>
            </a:r>
          </a:p>
        </p:txBody>
      </p:sp>
    </p:spTree>
    <p:extLst>
      <p:ext uri="{BB962C8B-B14F-4D97-AF65-F5344CB8AC3E}">
        <p14:creationId xmlns:p14="http://schemas.microsoft.com/office/powerpoint/2010/main" val="393096166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7375" y="1982192"/>
            <a:ext cx="6631835" cy="5078313"/>
          </a:xfrm>
          <a:prstGeom prst="rect">
            <a:avLst/>
          </a:prstGeom>
        </p:spPr>
        <p:txBody>
          <a:bodyPr wrap="square">
            <a:spAutoFit/>
          </a:bodyPr>
          <a:lstStyle/>
          <a:p>
            <a:pPr algn="just"/>
            <a:r>
              <a:rPr lang="tr-TR" sz="1800" dirty="0">
                <a:solidFill>
                  <a:srgbClr val="0E4F9B"/>
                </a:solidFill>
                <a:latin typeface="+mj-lt"/>
              </a:rPr>
              <a:t>Dış Paydaşlar</a:t>
            </a:r>
          </a:p>
          <a:p>
            <a:pPr algn="just"/>
            <a:r>
              <a:rPr lang="tr-TR" sz="1800" dirty="0">
                <a:solidFill>
                  <a:srgbClr val="333333"/>
                </a:solidFill>
                <a:latin typeface="+mj-lt"/>
              </a:rPr>
              <a:t>BANTAŞ- İ.K. Müdürü Vedat ARMAN</a:t>
            </a:r>
          </a:p>
          <a:p>
            <a:pPr algn="just"/>
            <a:br>
              <a:rPr lang="tr-TR" sz="1800" dirty="0">
                <a:solidFill>
                  <a:srgbClr val="333333"/>
                </a:solidFill>
                <a:latin typeface="+mj-lt"/>
              </a:rPr>
            </a:br>
            <a:r>
              <a:rPr lang="tr-TR" sz="1800" dirty="0">
                <a:solidFill>
                  <a:srgbClr val="333333"/>
                </a:solidFill>
                <a:latin typeface="+mj-lt"/>
              </a:rPr>
              <a:t>Kocaman Balıkçılık- İ.K. Müdürü Medine ÖZEN</a:t>
            </a:r>
          </a:p>
          <a:p>
            <a:pPr algn="just"/>
            <a:br>
              <a:rPr lang="tr-TR" sz="1800" dirty="0">
                <a:solidFill>
                  <a:srgbClr val="333333"/>
                </a:solidFill>
                <a:highlight>
                  <a:srgbClr val="FFFF00"/>
                </a:highlight>
                <a:latin typeface="+mj-lt"/>
              </a:rPr>
            </a:br>
            <a:r>
              <a:rPr lang="tr-TR" sz="1800" dirty="0">
                <a:solidFill>
                  <a:srgbClr val="333333"/>
                </a:solidFill>
                <a:latin typeface="+mj-lt"/>
              </a:rPr>
              <a:t>BAŞTAŞ- İ.K. Müdürü Niyazi YILDIZ</a:t>
            </a:r>
          </a:p>
          <a:p>
            <a:pPr algn="just"/>
            <a:br>
              <a:rPr lang="tr-TR" sz="1800" dirty="0">
                <a:solidFill>
                  <a:srgbClr val="333333"/>
                </a:solidFill>
                <a:latin typeface="+mj-lt"/>
              </a:rPr>
            </a:br>
            <a:r>
              <a:rPr lang="tr-TR" sz="1800" dirty="0">
                <a:solidFill>
                  <a:srgbClr val="333333"/>
                </a:solidFill>
                <a:latin typeface="+mj-lt"/>
              </a:rPr>
              <a:t>YEMMAK- İ.K. Müdürü Serdar EREN</a:t>
            </a:r>
          </a:p>
          <a:p>
            <a:pPr algn="just"/>
            <a:br>
              <a:rPr lang="tr-TR" sz="1800" dirty="0">
                <a:solidFill>
                  <a:srgbClr val="333333"/>
                </a:solidFill>
                <a:latin typeface="+mj-lt"/>
              </a:rPr>
            </a:br>
            <a:r>
              <a:rPr lang="tr-TR" sz="1800" dirty="0">
                <a:solidFill>
                  <a:srgbClr val="333333"/>
                </a:solidFill>
                <a:latin typeface="+mj-lt"/>
              </a:rPr>
              <a:t>Gönenli Süt- İ.K. Müdürü Uğur AYDIN</a:t>
            </a:r>
          </a:p>
          <a:p>
            <a:pPr algn="just"/>
            <a:br>
              <a:rPr lang="tr-TR" sz="1800" dirty="0">
                <a:solidFill>
                  <a:srgbClr val="333333"/>
                </a:solidFill>
                <a:latin typeface="+mj-lt"/>
              </a:rPr>
            </a:br>
            <a:r>
              <a:rPr lang="tr-TR" sz="1800" dirty="0">
                <a:solidFill>
                  <a:srgbClr val="333333"/>
                </a:solidFill>
                <a:latin typeface="+mj-lt"/>
              </a:rPr>
              <a:t>Eken Otel - İ.K. Müdürü Fulya ÖZEN</a:t>
            </a:r>
          </a:p>
          <a:p>
            <a:pPr algn="just"/>
            <a:br>
              <a:rPr lang="tr-TR" sz="1800" dirty="0">
                <a:solidFill>
                  <a:srgbClr val="333333"/>
                </a:solidFill>
                <a:latin typeface="+mj-lt"/>
              </a:rPr>
            </a:br>
            <a:r>
              <a:rPr lang="tr-TR" sz="1800" dirty="0" err="1">
                <a:solidFill>
                  <a:srgbClr val="333333"/>
                </a:solidFill>
                <a:latin typeface="+mj-lt"/>
              </a:rPr>
              <a:t>Bupiliç</a:t>
            </a:r>
            <a:r>
              <a:rPr lang="tr-TR" sz="1800" dirty="0">
                <a:solidFill>
                  <a:srgbClr val="333333"/>
                </a:solidFill>
                <a:latin typeface="+mj-lt"/>
              </a:rPr>
              <a:t> - İ.K. Müdürü Ufuk AYAN</a:t>
            </a:r>
          </a:p>
          <a:p>
            <a:pPr algn="just"/>
            <a:br>
              <a:rPr lang="tr-TR" sz="1800" dirty="0">
                <a:solidFill>
                  <a:srgbClr val="333333"/>
                </a:solidFill>
                <a:latin typeface="+mj-lt"/>
              </a:rPr>
            </a:br>
            <a:r>
              <a:rPr lang="tr-TR" sz="1800" dirty="0">
                <a:solidFill>
                  <a:srgbClr val="333333"/>
                </a:solidFill>
                <a:latin typeface="+mj-lt"/>
              </a:rPr>
              <a:t>Adin- İ.K. Müdürü Hasan PALAMUT</a:t>
            </a:r>
          </a:p>
          <a:p>
            <a:pPr algn="just"/>
            <a:endParaRPr lang="tr-TR" sz="1800" dirty="0">
              <a:solidFill>
                <a:srgbClr val="333333"/>
              </a:solidFill>
              <a:latin typeface="+mj-lt"/>
            </a:endParaRPr>
          </a:p>
          <a:p>
            <a:pPr algn="just"/>
            <a:r>
              <a:rPr lang="tr-TR" sz="1800" dirty="0">
                <a:solidFill>
                  <a:srgbClr val="333333"/>
                </a:solidFill>
                <a:latin typeface="+mj-lt"/>
              </a:rPr>
              <a:t>Mezun Öğrenciler- Duygu Sevim AYTAN, Sevin KARAGÖZ</a:t>
            </a:r>
          </a:p>
        </p:txBody>
      </p:sp>
      <p:sp>
        <p:nvSpPr>
          <p:cNvPr id="3" name="Dikdörtgen 2"/>
          <p:cNvSpPr/>
          <p:nvPr/>
        </p:nvSpPr>
        <p:spPr>
          <a:xfrm>
            <a:off x="6495440" y="1982192"/>
            <a:ext cx="5780066" cy="6786473"/>
          </a:xfrm>
          <a:prstGeom prst="rect">
            <a:avLst/>
          </a:prstGeom>
        </p:spPr>
        <p:txBody>
          <a:bodyPr wrap="square">
            <a:spAutoFit/>
          </a:bodyPr>
          <a:lstStyle/>
          <a:p>
            <a:pPr algn="just"/>
            <a:r>
              <a:rPr lang="tr-TR" sz="1800" dirty="0">
                <a:solidFill>
                  <a:srgbClr val="0E4F9B"/>
                </a:solidFill>
                <a:latin typeface="+mj-lt"/>
              </a:rPr>
              <a:t>İç Paydaşlar</a:t>
            </a:r>
          </a:p>
          <a:p>
            <a:pPr algn="just"/>
            <a:r>
              <a:rPr lang="tr-TR" sz="1500" dirty="0">
                <a:solidFill>
                  <a:srgbClr val="333333"/>
                </a:solidFill>
                <a:latin typeface="+mj-lt"/>
              </a:rPr>
              <a:t>Ekonometri Bölümü Öğrencileri- Öğrenci Temsilcisi Mert ŞENGÜL</a:t>
            </a:r>
          </a:p>
          <a:p>
            <a:pPr algn="just"/>
            <a:endParaRPr lang="tr-TR" sz="1500" dirty="0">
              <a:solidFill>
                <a:srgbClr val="333333"/>
              </a:solidFill>
              <a:latin typeface="+mj-lt"/>
            </a:endParaRPr>
          </a:p>
          <a:p>
            <a:pPr algn="just"/>
            <a:r>
              <a:rPr lang="tr-TR" sz="1500" dirty="0">
                <a:solidFill>
                  <a:srgbClr val="333333"/>
                </a:solidFill>
                <a:latin typeface="+mj-lt"/>
              </a:rPr>
              <a:t>Ekonometri Bölüm Sekreteri Eda BAYRAK GÜZELDAĞ</a:t>
            </a:r>
          </a:p>
          <a:p>
            <a:pPr algn="just"/>
            <a:endParaRPr lang="tr-TR" sz="1500" dirty="0">
              <a:solidFill>
                <a:srgbClr val="333333"/>
              </a:solidFill>
              <a:latin typeface="+mj-lt"/>
            </a:endParaRPr>
          </a:p>
          <a:p>
            <a:pPr algn="just"/>
            <a:r>
              <a:rPr lang="tr-TR" sz="1500" dirty="0">
                <a:solidFill>
                  <a:srgbClr val="333333"/>
                </a:solidFill>
                <a:latin typeface="+mj-lt"/>
              </a:rPr>
              <a:t>İİBF Öğrenci İşleri</a:t>
            </a:r>
          </a:p>
          <a:p>
            <a:pPr algn="just"/>
            <a:endParaRPr lang="tr-TR" sz="1500" dirty="0">
              <a:solidFill>
                <a:srgbClr val="333333"/>
              </a:solidFill>
              <a:latin typeface="+mj-lt"/>
            </a:endParaRPr>
          </a:p>
          <a:p>
            <a:pPr algn="just"/>
            <a:r>
              <a:rPr lang="tr-TR" sz="1500" dirty="0">
                <a:solidFill>
                  <a:srgbClr val="333333"/>
                </a:solidFill>
                <a:latin typeface="+mj-lt"/>
              </a:rPr>
              <a:t>Rektörlüğe Bağlı İdari Birimler</a:t>
            </a:r>
          </a:p>
          <a:p>
            <a:pPr algn="just"/>
            <a:endParaRPr lang="tr-TR" sz="1500" dirty="0">
              <a:solidFill>
                <a:srgbClr val="333333"/>
              </a:solidFill>
              <a:latin typeface="+mj-lt"/>
            </a:endParaRPr>
          </a:p>
          <a:p>
            <a:pPr algn="just"/>
            <a:r>
              <a:rPr lang="tr-TR" sz="1500" dirty="0">
                <a:solidFill>
                  <a:srgbClr val="333333"/>
                </a:solidFill>
                <a:latin typeface="+mj-lt"/>
              </a:rPr>
              <a:t>Rektörlüğe Bağlı Bölümler (AİİT, Türk Dili)</a:t>
            </a:r>
          </a:p>
          <a:p>
            <a:pPr algn="just"/>
            <a:endParaRPr lang="tr-TR" sz="1500" dirty="0">
              <a:solidFill>
                <a:srgbClr val="333333"/>
              </a:solidFill>
              <a:latin typeface="+mj-lt"/>
            </a:endParaRPr>
          </a:p>
          <a:p>
            <a:pPr algn="just"/>
            <a:r>
              <a:rPr lang="tr-TR" sz="1500" dirty="0">
                <a:solidFill>
                  <a:srgbClr val="333333"/>
                </a:solidFill>
                <a:latin typeface="+mj-lt"/>
              </a:rPr>
              <a:t>İktisat Bölümü Öğretim Üyesi Prof. Dr. Özcan KARAHAN</a:t>
            </a:r>
          </a:p>
          <a:p>
            <a:pPr algn="just"/>
            <a:endParaRPr lang="tr-TR" sz="1500" dirty="0">
              <a:solidFill>
                <a:srgbClr val="333333"/>
              </a:solidFill>
              <a:latin typeface="+mj-lt"/>
            </a:endParaRPr>
          </a:p>
          <a:p>
            <a:pPr algn="just"/>
            <a:r>
              <a:rPr lang="tr-TR" sz="1500" dirty="0">
                <a:solidFill>
                  <a:srgbClr val="333333"/>
                </a:solidFill>
                <a:latin typeface="+mj-lt"/>
              </a:rPr>
              <a:t>Maliye Bölümü Öğretim Üyesi Prof. Dr. Özgür BİYAN</a:t>
            </a:r>
          </a:p>
          <a:p>
            <a:pPr algn="just"/>
            <a:endParaRPr lang="tr-TR" sz="1500" dirty="0">
              <a:solidFill>
                <a:srgbClr val="333333"/>
              </a:solidFill>
              <a:latin typeface="+mj-lt"/>
            </a:endParaRPr>
          </a:p>
          <a:p>
            <a:pPr algn="just"/>
            <a:r>
              <a:rPr lang="tr-TR" sz="1500" dirty="0">
                <a:solidFill>
                  <a:srgbClr val="333333"/>
                </a:solidFill>
                <a:latin typeface="+mj-lt"/>
              </a:rPr>
              <a:t>İşletme Bölümü Öğretim Üyesi Doç. Dr. Yavuz </a:t>
            </a:r>
            <a:r>
              <a:rPr lang="tr-TR" sz="1500" dirty="0" err="1">
                <a:solidFill>
                  <a:srgbClr val="333333"/>
                </a:solidFill>
                <a:latin typeface="+mj-lt"/>
              </a:rPr>
              <a:t>Tansoy</a:t>
            </a:r>
            <a:r>
              <a:rPr lang="tr-TR" sz="1500" dirty="0">
                <a:solidFill>
                  <a:srgbClr val="333333"/>
                </a:solidFill>
                <a:latin typeface="+mj-lt"/>
              </a:rPr>
              <a:t> YILDIRIM</a:t>
            </a:r>
          </a:p>
          <a:p>
            <a:pPr algn="just"/>
            <a:endParaRPr lang="tr-TR" sz="1500" dirty="0">
              <a:solidFill>
                <a:srgbClr val="333333"/>
              </a:solidFill>
              <a:latin typeface="+mj-lt"/>
            </a:endParaRPr>
          </a:p>
          <a:p>
            <a:pPr algn="just"/>
            <a:r>
              <a:rPr lang="tr-TR" sz="1500" dirty="0">
                <a:solidFill>
                  <a:srgbClr val="333333"/>
                </a:solidFill>
                <a:latin typeface="+mj-lt"/>
              </a:rPr>
              <a:t>Siyaset Bilimi ve Kamu Yönetimi Bölümü Öğretim Üyesi Prof. Dr. Gökhan ORHAN</a:t>
            </a:r>
          </a:p>
          <a:p>
            <a:pPr algn="just"/>
            <a:endParaRPr lang="tr-TR" sz="1500" dirty="0">
              <a:solidFill>
                <a:srgbClr val="333333"/>
              </a:solidFill>
              <a:latin typeface="+mj-lt"/>
            </a:endParaRPr>
          </a:p>
          <a:p>
            <a:pPr algn="just"/>
            <a:r>
              <a:rPr lang="tr-TR" sz="1500" dirty="0">
                <a:solidFill>
                  <a:srgbClr val="333333"/>
                </a:solidFill>
                <a:latin typeface="+mj-lt"/>
              </a:rPr>
              <a:t>Çalışma Ekonomisi ve Endüstri İlişkileri Öğretim Üyesi Doç. Dr. Kemal YILDIZ</a:t>
            </a:r>
          </a:p>
          <a:p>
            <a:pPr algn="just"/>
            <a:endParaRPr lang="tr-TR" sz="1500" dirty="0">
              <a:solidFill>
                <a:srgbClr val="333333"/>
              </a:solidFill>
              <a:latin typeface="+mj-lt"/>
            </a:endParaRPr>
          </a:p>
          <a:p>
            <a:pPr algn="just"/>
            <a:r>
              <a:rPr lang="tr-TR" sz="1500" dirty="0">
                <a:solidFill>
                  <a:srgbClr val="333333"/>
                </a:solidFill>
                <a:latin typeface="+mj-lt"/>
              </a:rPr>
              <a:t>Uluslararası İlişkiler Bölümü Öğretim Üyesi Doç. Dr. M. Kürşad ÖZEKİN</a:t>
            </a:r>
          </a:p>
          <a:p>
            <a:pPr algn="just"/>
            <a:endParaRPr lang="tr-TR" sz="1500" dirty="0">
              <a:solidFill>
                <a:srgbClr val="333333"/>
              </a:solidFill>
              <a:latin typeface="+mj-lt"/>
            </a:endParaRPr>
          </a:p>
          <a:p>
            <a:pPr algn="just"/>
            <a:r>
              <a:rPr lang="tr-TR" sz="1500" dirty="0">
                <a:solidFill>
                  <a:srgbClr val="333333"/>
                </a:solidFill>
                <a:latin typeface="+mj-lt"/>
              </a:rPr>
              <a:t>İşletme  ve Ekonomi Topluluğu Başkanı Gizem ÖZCAN</a:t>
            </a:r>
          </a:p>
          <a:p>
            <a:pPr algn="just"/>
            <a:endParaRPr lang="tr-TR" sz="1500" dirty="0">
              <a:solidFill>
                <a:srgbClr val="333333"/>
              </a:solidFill>
              <a:latin typeface="+mj-lt"/>
            </a:endParaRPr>
          </a:p>
          <a:p>
            <a:pPr algn="just"/>
            <a:r>
              <a:rPr lang="tr-TR" sz="1500" dirty="0">
                <a:solidFill>
                  <a:srgbClr val="333333"/>
                </a:solidFill>
                <a:latin typeface="+mj-lt"/>
              </a:rPr>
              <a:t>Lisansüstü Eğitim Enstitüsü Öğrenci İşleri </a:t>
            </a:r>
            <a:r>
              <a:rPr lang="tr-TR" sz="1500" dirty="0" err="1">
                <a:solidFill>
                  <a:srgbClr val="333333"/>
                </a:solidFill>
                <a:latin typeface="+mj-lt"/>
              </a:rPr>
              <a:t>Nezahat</a:t>
            </a:r>
            <a:r>
              <a:rPr lang="tr-TR" sz="1500" dirty="0">
                <a:solidFill>
                  <a:srgbClr val="333333"/>
                </a:solidFill>
                <a:latin typeface="+mj-lt"/>
              </a:rPr>
              <a:t> SAÇAN</a:t>
            </a:r>
          </a:p>
        </p:txBody>
      </p:sp>
      <p:sp>
        <p:nvSpPr>
          <p:cNvPr id="6" name="Unvan 1">
            <a:extLst>
              <a:ext uri="{FF2B5EF4-FFF2-40B4-BE49-F238E27FC236}">
                <a16:creationId xmlns:a16="http://schemas.microsoft.com/office/drawing/2014/main" id="{0A8E9B9C-902B-B424-9298-79A0CB553497}"/>
              </a:ext>
            </a:extLst>
          </p:cNvPr>
          <p:cNvSpPr txBox="1">
            <a:spLocks/>
          </p:cNvSpPr>
          <p:nvPr/>
        </p:nvSpPr>
        <p:spPr>
          <a:xfrm>
            <a:off x="2492588" y="326015"/>
            <a:ext cx="7272808" cy="1143000"/>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tr-TR" sz="3200" b="1" dirty="0">
                <a:solidFill>
                  <a:schemeClr val="bg1"/>
                </a:solidFill>
              </a:rPr>
              <a:t>İç ve Dış Paydaşlar</a:t>
            </a:r>
            <a:endParaRPr lang="tr-TR" sz="3200" b="1" dirty="0">
              <a:solidFill>
                <a:srgbClr val="0070C0"/>
              </a:solidFill>
            </a:endParaRPr>
          </a:p>
        </p:txBody>
      </p:sp>
    </p:spTree>
    <p:extLst>
      <p:ext uri="{BB962C8B-B14F-4D97-AF65-F5344CB8AC3E}">
        <p14:creationId xmlns:p14="http://schemas.microsoft.com/office/powerpoint/2010/main" val="3383692915"/>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456</TotalTime>
  <Words>1752</Words>
  <Application>Microsoft Office PowerPoint</Application>
  <PresentationFormat>Özel</PresentationFormat>
  <Paragraphs>203</Paragraphs>
  <Slides>26</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26</vt:i4>
      </vt:variant>
    </vt:vector>
  </HeadingPairs>
  <TitlesOfParts>
    <vt:vector size="34" baseType="lpstr">
      <vt:lpstr>Arial</vt:lpstr>
      <vt:lpstr>Arial MT</vt:lpstr>
      <vt:lpstr>Calibri</vt:lpstr>
      <vt:lpstr>Helvetica Light</vt:lpstr>
      <vt:lpstr>Helvetica Neue</vt:lpstr>
      <vt:lpstr>Helvetica Neue Light</vt:lpstr>
      <vt:lpstr>White</vt:lpstr>
      <vt:lpstr>Office Theme</vt:lpstr>
      <vt:lpstr>PowerPoint Sunusu</vt:lpstr>
      <vt:lpstr>PowerPoint Sunusu</vt:lpstr>
      <vt:lpstr>PowerPoint Sunusu</vt:lpstr>
      <vt:lpstr>PowerPoint Sunusu</vt:lpstr>
      <vt:lpstr>Ekonometri Bölümü Puan İstatistikleri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MEZUNLARIMIZ</vt:lpstr>
      <vt:lpstr>MEZUNLARIMIZ</vt:lpstr>
      <vt:lpstr>AKREDİTASYON</vt:lpstr>
      <vt:lpstr>STRATEJİK PLAN</vt:lpstr>
      <vt:lpstr>KALİTE YÖNETİM SİSTEMİ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ÖNDES</dc:creator>
  <cp:lastModifiedBy>ismihan topdağ</cp:lastModifiedBy>
  <cp:revision>55</cp:revision>
  <dcterms:modified xsi:type="dcterms:W3CDTF">2025-09-27T21:09:29Z</dcterms:modified>
</cp:coreProperties>
</file>