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C5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83B7041-A548-47D8-B44D-162768D0D31E}" type="datetimeFigureOut">
              <a:rPr lang="tr-TR" smtClean="0"/>
              <a:t>17.02.2017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599354-9907-4CE7-830E-45B1972398FA}" type="slidenum">
              <a:rPr lang="tr-TR" smtClean="0"/>
              <a:t>‹#›</a:t>
            </a:fld>
            <a:endParaRPr lang="tr-TR"/>
          </a:p>
        </p:txBody>
      </p:sp>
    </p:spTree>
    <p:extLst>
      <p:ext uri="{BB962C8B-B14F-4D97-AF65-F5344CB8AC3E}">
        <p14:creationId xmlns:p14="http://schemas.microsoft.com/office/powerpoint/2010/main" val="901785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3B7041-A548-47D8-B44D-162768D0D31E}" type="datetimeFigureOut">
              <a:rPr lang="tr-TR" smtClean="0"/>
              <a:t>17.02.2017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599354-9907-4CE7-830E-45B1972398FA}" type="slidenum">
              <a:rPr lang="tr-TR" smtClean="0"/>
              <a:t>‹#›</a:t>
            </a:fld>
            <a:endParaRPr lang="tr-TR"/>
          </a:p>
        </p:txBody>
      </p:sp>
    </p:spTree>
    <p:extLst>
      <p:ext uri="{BB962C8B-B14F-4D97-AF65-F5344CB8AC3E}">
        <p14:creationId xmlns:p14="http://schemas.microsoft.com/office/powerpoint/2010/main" val="3821347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3B7041-A548-47D8-B44D-162768D0D31E}" type="datetimeFigureOut">
              <a:rPr lang="tr-TR" smtClean="0"/>
              <a:t>17.02.2017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599354-9907-4CE7-830E-45B1972398FA}" type="slidenum">
              <a:rPr lang="tr-TR" smtClean="0"/>
              <a:t>‹#›</a:t>
            </a:fld>
            <a:endParaRPr lang="tr-TR"/>
          </a:p>
        </p:txBody>
      </p:sp>
    </p:spTree>
    <p:extLst>
      <p:ext uri="{BB962C8B-B14F-4D97-AF65-F5344CB8AC3E}">
        <p14:creationId xmlns:p14="http://schemas.microsoft.com/office/powerpoint/2010/main" val="1520316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3B7041-A548-47D8-B44D-162768D0D31E}" type="datetimeFigureOut">
              <a:rPr lang="tr-TR" smtClean="0"/>
              <a:t>17.02.2017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599354-9907-4CE7-830E-45B1972398FA}" type="slidenum">
              <a:rPr lang="tr-TR" smtClean="0"/>
              <a:t>‹#›</a:t>
            </a:fld>
            <a:endParaRPr lang="tr-TR"/>
          </a:p>
        </p:txBody>
      </p:sp>
    </p:spTree>
    <p:extLst>
      <p:ext uri="{BB962C8B-B14F-4D97-AF65-F5344CB8AC3E}">
        <p14:creationId xmlns:p14="http://schemas.microsoft.com/office/powerpoint/2010/main" val="1552812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83B7041-A548-47D8-B44D-162768D0D31E}" type="datetimeFigureOut">
              <a:rPr lang="tr-TR" smtClean="0"/>
              <a:t>17.02.2017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599354-9907-4CE7-830E-45B1972398FA}" type="slidenum">
              <a:rPr lang="tr-TR" smtClean="0"/>
              <a:t>‹#›</a:t>
            </a:fld>
            <a:endParaRPr lang="tr-TR"/>
          </a:p>
        </p:txBody>
      </p:sp>
    </p:spTree>
    <p:extLst>
      <p:ext uri="{BB962C8B-B14F-4D97-AF65-F5344CB8AC3E}">
        <p14:creationId xmlns:p14="http://schemas.microsoft.com/office/powerpoint/2010/main" val="293787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83B7041-A548-47D8-B44D-162768D0D31E}" type="datetimeFigureOut">
              <a:rPr lang="tr-TR" smtClean="0"/>
              <a:t>17.02.2017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5599354-9907-4CE7-830E-45B1972398FA}" type="slidenum">
              <a:rPr lang="tr-TR" smtClean="0"/>
              <a:t>‹#›</a:t>
            </a:fld>
            <a:endParaRPr lang="tr-TR"/>
          </a:p>
        </p:txBody>
      </p:sp>
    </p:spTree>
    <p:extLst>
      <p:ext uri="{BB962C8B-B14F-4D97-AF65-F5344CB8AC3E}">
        <p14:creationId xmlns:p14="http://schemas.microsoft.com/office/powerpoint/2010/main" val="1799205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83B7041-A548-47D8-B44D-162768D0D31E}" type="datetimeFigureOut">
              <a:rPr lang="tr-TR" smtClean="0"/>
              <a:t>17.02.2017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5599354-9907-4CE7-830E-45B1972398FA}" type="slidenum">
              <a:rPr lang="tr-TR" smtClean="0"/>
              <a:t>‹#›</a:t>
            </a:fld>
            <a:endParaRPr lang="tr-TR"/>
          </a:p>
        </p:txBody>
      </p:sp>
    </p:spTree>
    <p:extLst>
      <p:ext uri="{BB962C8B-B14F-4D97-AF65-F5344CB8AC3E}">
        <p14:creationId xmlns:p14="http://schemas.microsoft.com/office/powerpoint/2010/main" val="414494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3B7041-A548-47D8-B44D-162768D0D31E}" type="datetimeFigureOut">
              <a:rPr lang="tr-TR" smtClean="0"/>
              <a:t>17.02.2017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5599354-9907-4CE7-830E-45B1972398FA}" type="slidenum">
              <a:rPr lang="tr-TR" smtClean="0"/>
              <a:t>‹#›</a:t>
            </a:fld>
            <a:endParaRPr lang="tr-TR"/>
          </a:p>
        </p:txBody>
      </p:sp>
    </p:spTree>
    <p:extLst>
      <p:ext uri="{BB962C8B-B14F-4D97-AF65-F5344CB8AC3E}">
        <p14:creationId xmlns:p14="http://schemas.microsoft.com/office/powerpoint/2010/main" val="277846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3B7041-A548-47D8-B44D-162768D0D31E}" type="datetimeFigureOut">
              <a:rPr lang="tr-TR" smtClean="0"/>
              <a:t>17.02.2017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5599354-9907-4CE7-830E-45B1972398FA}" type="slidenum">
              <a:rPr lang="tr-TR" smtClean="0"/>
              <a:t>‹#›</a:t>
            </a:fld>
            <a:endParaRPr lang="tr-TR"/>
          </a:p>
        </p:txBody>
      </p:sp>
    </p:spTree>
    <p:extLst>
      <p:ext uri="{BB962C8B-B14F-4D97-AF65-F5344CB8AC3E}">
        <p14:creationId xmlns:p14="http://schemas.microsoft.com/office/powerpoint/2010/main" val="2678243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3B7041-A548-47D8-B44D-162768D0D31E}" type="datetimeFigureOut">
              <a:rPr lang="tr-TR" smtClean="0"/>
              <a:t>17.02.2017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5599354-9907-4CE7-830E-45B1972398FA}" type="slidenum">
              <a:rPr lang="tr-TR" smtClean="0"/>
              <a:t>‹#›</a:t>
            </a:fld>
            <a:endParaRPr lang="tr-TR"/>
          </a:p>
        </p:txBody>
      </p:sp>
    </p:spTree>
    <p:extLst>
      <p:ext uri="{BB962C8B-B14F-4D97-AF65-F5344CB8AC3E}">
        <p14:creationId xmlns:p14="http://schemas.microsoft.com/office/powerpoint/2010/main" val="602402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3B7041-A548-47D8-B44D-162768D0D31E}" type="datetimeFigureOut">
              <a:rPr lang="tr-TR" smtClean="0"/>
              <a:t>17.02.2017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5599354-9907-4CE7-830E-45B1972398FA}" type="slidenum">
              <a:rPr lang="tr-TR" smtClean="0"/>
              <a:t>‹#›</a:t>
            </a:fld>
            <a:endParaRPr lang="tr-TR"/>
          </a:p>
        </p:txBody>
      </p:sp>
    </p:spTree>
    <p:extLst>
      <p:ext uri="{BB962C8B-B14F-4D97-AF65-F5344CB8AC3E}">
        <p14:creationId xmlns:p14="http://schemas.microsoft.com/office/powerpoint/2010/main" val="94417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3B7041-A548-47D8-B44D-162768D0D31E}" type="datetimeFigureOut">
              <a:rPr lang="tr-TR" smtClean="0"/>
              <a:t>17.02.2017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99354-9907-4CE7-830E-45B1972398FA}" type="slidenum">
              <a:rPr lang="tr-TR" smtClean="0"/>
              <a:t>‹#›</a:t>
            </a:fld>
            <a:endParaRPr lang="tr-TR"/>
          </a:p>
        </p:txBody>
      </p:sp>
    </p:spTree>
    <p:extLst>
      <p:ext uri="{BB962C8B-B14F-4D97-AF65-F5344CB8AC3E}">
        <p14:creationId xmlns:p14="http://schemas.microsoft.com/office/powerpoint/2010/main" val="1469730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obs.bandirma.edu.t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bs.bandirma.edu.t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erdek@bandirma.edu.tr" TargetMode="External"/><Relationship Id="rId3" Type="http://schemas.openxmlformats.org/officeDocument/2006/relationships/hyperlink" Target="mailto:saglik@bandirma.edu.tr" TargetMode="External"/><Relationship Id="rId7" Type="http://schemas.openxmlformats.org/officeDocument/2006/relationships/hyperlink" Target="mailto:gonen@bandirma.edu.tr" TargetMode="External"/><Relationship Id="rId2" Type="http://schemas.openxmlformats.org/officeDocument/2006/relationships/hyperlink" Target="mailto:iibf@balikesir.edu.tr" TargetMode="External"/><Relationship Id="rId1" Type="http://schemas.openxmlformats.org/officeDocument/2006/relationships/slideLayout" Target="../slideLayouts/slideLayout2.xml"/><Relationship Id="rId6" Type="http://schemas.openxmlformats.org/officeDocument/2006/relationships/hyperlink" Target="mailto:ban_myo@balikesir.edu.tr" TargetMode="External"/><Relationship Id="rId5" Type="http://schemas.openxmlformats.org/officeDocument/2006/relationships/hyperlink" Target="mailto:ubf@bandirma.edu.tr" TargetMode="External"/><Relationship Id="rId4" Type="http://schemas.openxmlformats.org/officeDocument/2006/relationships/hyperlink" Target="mailto:denizcilikfakultesi@bandirma.edu.tr" TargetMode="External"/><Relationship Id="rId9" Type="http://schemas.openxmlformats.org/officeDocument/2006/relationships/hyperlink" Target="mailto:manyasmyo@balikesir.edu.t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877242" y="402074"/>
            <a:ext cx="578523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2600" b="1" i="0" u="none" strike="noStrike" cap="none" normalizeH="0" baseline="0" dirty="0" smtClean="0">
                <a:ln>
                  <a:noFill/>
                </a:ln>
                <a:solidFill>
                  <a:srgbClr val="28C5E2"/>
                </a:solidFill>
                <a:effectLst/>
                <a:latin typeface="Calibri" panose="020F0502020204030204" pitchFamily="34" charset="0"/>
                <a:ea typeface="Times New Roman" panose="02020603050405020304" pitchFamily="18" charset="0"/>
                <a:cs typeface="Calibri" panose="020F0502020204030204" pitchFamily="34" charset="0"/>
              </a:rPr>
              <a:t>T.C.</a:t>
            </a:r>
            <a:endParaRPr kumimoji="0" lang="tr-TR" altLang="tr-TR" sz="800" b="0" i="0" u="none" strike="noStrike" cap="none" normalizeH="0" baseline="0" dirty="0" smtClean="0">
              <a:ln>
                <a:noFill/>
              </a:ln>
              <a:solidFill>
                <a:srgbClr val="28C5E2"/>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2600" b="1" i="0" u="none" strike="noStrike" cap="none" normalizeH="0" baseline="0" dirty="0" smtClean="0">
                <a:ln>
                  <a:noFill/>
                </a:ln>
                <a:solidFill>
                  <a:srgbClr val="28C5E2"/>
                </a:solidFill>
                <a:effectLst/>
                <a:latin typeface="Calibri" panose="020F0502020204030204" pitchFamily="34" charset="0"/>
                <a:ea typeface="Times New Roman" panose="02020603050405020304" pitchFamily="18" charset="0"/>
                <a:cs typeface="Calibri" panose="020F0502020204030204" pitchFamily="34" charset="0"/>
              </a:rPr>
              <a:t>BANDIRMA ONYEDİ EYLÜL ÜNİVERSİTESİ</a:t>
            </a:r>
            <a:endParaRPr kumimoji="0" lang="tr-TR" altLang="tr-TR" sz="800" b="0" i="0" u="none" strike="noStrike" cap="none" normalizeH="0" baseline="0" dirty="0" smtClean="0">
              <a:ln>
                <a:noFill/>
              </a:ln>
              <a:solidFill>
                <a:srgbClr val="28C5E2"/>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rgbClr val="28C5E2"/>
              </a:solidFill>
              <a:effectLst/>
              <a:latin typeface="Arial" panose="020B0604020202020204" pitchFamily="34" charset="0"/>
            </a:endParaRPr>
          </a:p>
        </p:txBody>
      </p:sp>
      <p:pic>
        <p:nvPicPr>
          <p:cNvPr id="1025" name="Resim 6" descr="Bandırma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435" y="1995054"/>
            <a:ext cx="2228850" cy="22288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291291" y="4779947"/>
            <a:ext cx="695713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432175" algn="l"/>
              </a:tabLst>
              <a:defRPr>
                <a:solidFill>
                  <a:schemeClr val="tx1"/>
                </a:solidFill>
                <a:latin typeface="Arial" panose="020B0604020202020204" pitchFamily="34" charset="0"/>
              </a:defRPr>
            </a:lvl1pPr>
            <a:lvl2pPr eaLnBrk="0" fontAlgn="base" hangingPunct="0">
              <a:spcBef>
                <a:spcPct val="0"/>
              </a:spcBef>
              <a:spcAft>
                <a:spcPct val="0"/>
              </a:spcAft>
              <a:tabLst>
                <a:tab pos="3432175" algn="l"/>
              </a:tabLst>
              <a:defRPr>
                <a:solidFill>
                  <a:schemeClr val="tx1"/>
                </a:solidFill>
                <a:latin typeface="Arial" panose="020B0604020202020204" pitchFamily="34" charset="0"/>
              </a:defRPr>
            </a:lvl2pPr>
            <a:lvl3pPr eaLnBrk="0" fontAlgn="base" hangingPunct="0">
              <a:spcBef>
                <a:spcPct val="0"/>
              </a:spcBef>
              <a:spcAft>
                <a:spcPct val="0"/>
              </a:spcAft>
              <a:tabLst>
                <a:tab pos="3432175" algn="l"/>
              </a:tabLst>
              <a:defRPr>
                <a:solidFill>
                  <a:schemeClr val="tx1"/>
                </a:solidFill>
                <a:latin typeface="Arial" panose="020B0604020202020204" pitchFamily="34" charset="0"/>
              </a:defRPr>
            </a:lvl3pPr>
            <a:lvl4pPr eaLnBrk="0" fontAlgn="base" hangingPunct="0">
              <a:spcBef>
                <a:spcPct val="0"/>
              </a:spcBef>
              <a:spcAft>
                <a:spcPct val="0"/>
              </a:spcAft>
              <a:tabLst>
                <a:tab pos="3432175" algn="l"/>
              </a:tabLst>
              <a:defRPr>
                <a:solidFill>
                  <a:schemeClr val="tx1"/>
                </a:solidFill>
                <a:latin typeface="Arial" panose="020B0604020202020204" pitchFamily="34" charset="0"/>
              </a:defRPr>
            </a:lvl4pPr>
            <a:lvl5pPr eaLnBrk="0" fontAlgn="base" hangingPunct="0">
              <a:spcBef>
                <a:spcPct val="0"/>
              </a:spcBef>
              <a:spcAft>
                <a:spcPct val="0"/>
              </a:spcAft>
              <a:tabLst>
                <a:tab pos="3432175" algn="l"/>
              </a:tabLst>
              <a:defRPr>
                <a:solidFill>
                  <a:schemeClr val="tx1"/>
                </a:solidFill>
                <a:latin typeface="Arial" panose="020B0604020202020204" pitchFamily="34" charset="0"/>
              </a:defRPr>
            </a:lvl5pPr>
            <a:lvl6pPr eaLnBrk="0" fontAlgn="base" hangingPunct="0">
              <a:spcBef>
                <a:spcPct val="0"/>
              </a:spcBef>
              <a:spcAft>
                <a:spcPct val="0"/>
              </a:spcAft>
              <a:tabLst>
                <a:tab pos="3432175" algn="l"/>
              </a:tabLst>
              <a:defRPr>
                <a:solidFill>
                  <a:schemeClr val="tx1"/>
                </a:solidFill>
                <a:latin typeface="Arial" panose="020B0604020202020204" pitchFamily="34" charset="0"/>
              </a:defRPr>
            </a:lvl6pPr>
            <a:lvl7pPr eaLnBrk="0" fontAlgn="base" hangingPunct="0">
              <a:spcBef>
                <a:spcPct val="0"/>
              </a:spcBef>
              <a:spcAft>
                <a:spcPct val="0"/>
              </a:spcAft>
              <a:tabLst>
                <a:tab pos="3432175" algn="l"/>
              </a:tabLst>
              <a:defRPr>
                <a:solidFill>
                  <a:schemeClr val="tx1"/>
                </a:solidFill>
                <a:latin typeface="Arial" panose="020B0604020202020204" pitchFamily="34" charset="0"/>
              </a:defRPr>
            </a:lvl7pPr>
            <a:lvl8pPr eaLnBrk="0" fontAlgn="base" hangingPunct="0">
              <a:spcBef>
                <a:spcPct val="0"/>
              </a:spcBef>
              <a:spcAft>
                <a:spcPct val="0"/>
              </a:spcAft>
              <a:tabLst>
                <a:tab pos="3432175" algn="l"/>
              </a:tabLst>
              <a:defRPr>
                <a:solidFill>
                  <a:schemeClr val="tx1"/>
                </a:solidFill>
                <a:latin typeface="Arial" panose="020B0604020202020204" pitchFamily="34" charset="0"/>
              </a:defRPr>
            </a:lvl8pPr>
            <a:lvl9pPr eaLnBrk="0" fontAlgn="base" hangingPunct="0">
              <a:spcBef>
                <a:spcPct val="0"/>
              </a:spcBef>
              <a:spcAft>
                <a:spcPct val="0"/>
              </a:spcAft>
              <a:tabLst>
                <a:tab pos="34321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3432175" algn="l"/>
              </a:tabLst>
            </a:pPr>
            <a:r>
              <a:rPr kumimoji="0" lang="tr-TR" altLang="tr-TR" sz="3600" i="0" u="none" strike="noStrike" normalizeH="0" baseline="0" dirty="0" smtClean="0">
                <a:ln w="0"/>
                <a:solidFill>
                  <a:srgbClr val="28C5E2"/>
                </a:solidFill>
                <a:effectLst>
                  <a:outerShdw blurRad="38100" dist="25400" dir="5400000" algn="ctr" rotWithShape="0">
                    <a:srgbClr val="6E747A">
                      <a:alpha val="43000"/>
                    </a:srgbClr>
                  </a:outerShdw>
                </a:effectLst>
                <a:latin typeface="Calibri" panose="020F0502020204030204" pitchFamily="34" charset="0"/>
                <a:ea typeface="Times New Roman" panose="02020603050405020304" pitchFamily="18" charset="0"/>
                <a:cs typeface="Calibri" panose="020F0502020204030204" pitchFamily="34" charset="0"/>
              </a:rPr>
              <a:t>2016-2017 BAHAR YARIYILI </a:t>
            </a:r>
            <a:endParaRPr kumimoji="0" lang="tr-TR" altLang="tr-TR" sz="800" i="0" u="none" strike="noStrike" normalizeH="0" baseline="0" dirty="0" smtClean="0">
              <a:ln w="0"/>
              <a:solidFill>
                <a:srgbClr val="28C5E2"/>
              </a:solidFill>
              <a:effectLst>
                <a:outerShdw blurRad="38100" dist="25400" dir="5400000" algn="ctr" rotWithShape="0">
                  <a:srgbClr val="6E747A">
                    <a:alpha val="43000"/>
                  </a:srgbClr>
                </a:outerShdw>
              </a:effectLst>
            </a:endParaRPr>
          </a:p>
          <a:p>
            <a:pPr marL="0" marR="0" lvl="0" indent="0" algn="ctr" defTabSz="914400" rtl="0" eaLnBrk="0" fontAlgn="base" latinLnBrk="0" hangingPunct="0">
              <a:lnSpc>
                <a:spcPct val="100000"/>
              </a:lnSpc>
              <a:spcBef>
                <a:spcPct val="0"/>
              </a:spcBef>
              <a:spcAft>
                <a:spcPct val="0"/>
              </a:spcAft>
              <a:buClrTx/>
              <a:buSzTx/>
              <a:buFontTx/>
              <a:buNone/>
              <a:tabLst>
                <a:tab pos="3432175" algn="l"/>
              </a:tabLst>
            </a:pPr>
            <a:r>
              <a:rPr kumimoji="0" lang="tr-TR" altLang="tr-TR" sz="3600" i="0" u="none" strike="noStrike" normalizeH="0" baseline="0" dirty="0" smtClean="0">
                <a:ln w="0"/>
                <a:solidFill>
                  <a:srgbClr val="28C5E2"/>
                </a:solidFill>
                <a:effectLst>
                  <a:outerShdw blurRad="38100" dist="25400" dir="5400000" algn="ctr" rotWithShape="0">
                    <a:srgbClr val="6E747A">
                      <a:alpha val="43000"/>
                    </a:srgbClr>
                  </a:outerShdw>
                </a:effectLst>
                <a:latin typeface="Calibri" panose="020F0502020204030204" pitchFamily="34" charset="0"/>
                <a:ea typeface="Times New Roman" panose="02020603050405020304" pitchFamily="18" charset="0"/>
                <a:cs typeface="Calibri" panose="020F0502020204030204" pitchFamily="34" charset="0"/>
              </a:rPr>
              <a:t>DERS KAYIT KILAVUZU</a:t>
            </a:r>
            <a:endParaRPr kumimoji="0" lang="tr-TR" altLang="tr-TR" sz="800" i="0" u="none" strike="noStrike" normalizeH="0" baseline="0" dirty="0" smtClean="0">
              <a:ln w="0"/>
              <a:solidFill>
                <a:srgbClr val="28C5E2"/>
              </a:solidFill>
              <a:effectLst>
                <a:outerShdw blurRad="38100" dist="25400" dir="5400000" algn="ctr" rotWithShape="0">
                  <a:srgbClr val="6E747A">
                    <a:alpha val="43000"/>
                  </a:srgbClr>
                </a:outerShdw>
              </a:effectLst>
            </a:endParaRPr>
          </a:p>
          <a:p>
            <a:pPr marL="0" marR="0" lvl="0" indent="0" algn="ctr" defTabSz="914400" rtl="0" eaLnBrk="0" fontAlgn="base" latinLnBrk="0" hangingPunct="0">
              <a:lnSpc>
                <a:spcPct val="100000"/>
              </a:lnSpc>
              <a:spcBef>
                <a:spcPct val="0"/>
              </a:spcBef>
              <a:spcAft>
                <a:spcPct val="0"/>
              </a:spcAft>
              <a:buClrTx/>
              <a:buSzTx/>
              <a:buFontTx/>
              <a:buNone/>
              <a:tabLst>
                <a:tab pos="3432175" algn="l"/>
              </a:tabLst>
            </a:pPr>
            <a:endParaRPr kumimoji="0" lang="tr-TR" altLang="tr-TR" sz="1800" i="0" u="none" strike="noStrike" normalizeH="0" baseline="0" dirty="0" smtClean="0">
              <a:ln w="0"/>
              <a:solidFill>
                <a:srgbClr val="28C5E2"/>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4014938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31166"/>
          </a:xfrm>
        </p:spPr>
        <p:txBody>
          <a:bodyPr/>
          <a:lstStyle/>
          <a:p>
            <a:pPr algn="ctr"/>
            <a:r>
              <a:rPr lang="tr-TR" sz="2400" b="1" dirty="0" smtClean="0">
                <a:solidFill>
                  <a:srgbClr val="28C5E2"/>
                </a:solidFill>
                <a:latin typeface="Times New Roman" panose="02020603050405020304" pitchFamily="18" charset="0"/>
                <a:cs typeface="Times New Roman" panose="02020603050405020304" pitchFamily="18" charset="0"/>
              </a:rPr>
              <a:t>DERS SEÇME İŞLEMLERİ</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762924739"/>
              </p:ext>
            </p:extLst>
          </p:nvPr>
        </p:nvGraphicFramePr>
        <p:xfrm>
          <a:off x="2712662" y="1030774"/>
          <a:ext cx="6766675" cy="739836"/>
        </p:xfrm>
        <a:graphic>
          <a:graphicData uri="http://schemas.openxmlformats.org/drawingml/2006/table">
            <a:tbl>
              <a:tblPr firstRow="1" firstCol="1" bandRow="1" bandCol="1">
                <a:tableStyleId>{6E25E649-3F16-4E02-A733-19D2CDBF48F0}</a:tableStyleId>
              </a:tblPr>
              <a:tblGrid>
                <a:gridCol w="2665879">
                  <a:extLst>
                    <a:ext uri="{9D8B030D-6E8A-4147-A177-3AD203B41FA5}">
                      <a16:colId xmlns:a16="http://schemas.microsoft.com/office/drawing/2014/main" val="2625292392"/>
                    </a:ext>
                  </a:extLst>
                </a:gridCol>
                <a:gridCol w="4100796">
                  <a:extLst>
                    <a:ext uri="{9D8B030D-6E8A-4147-A177-3AD203B41FA5}">
                      <a16:colId xmlns:a16="http://schemas.microsoft.com/office/drawing/2014/main" val="3586759298"/>
                    </a:ext>
                  </a:extLst>
                </a:gridCol>
              </a:tblGrid>
              <a:tr h="369918">
                <a:tc>
                  <a:txBody>
                    <a:bodyPr/>
                    <a:lstStyle/>
                    <a:p>
                      <a:pPr algn="l">
                        <a:lnSpc>
                          <a:spcPts val="1200"/>
                        </a:lnSpc>
                        <a:spcAft>
                          <a:spcPts val="0"/>
                        </a:spcAft>
                      </a:pPr>
                      <a:r>
                        <a:rPr lang="tr-TR" sz="1400" dirty="0" smtClean="0">
                          <a:effectLst/>
                          <a:latin typeface="Times New Roman" panose="02020603050405020304" pitchFamily="18" charset="0"/>
                          <a:cs typeface="Times New Roman" panose="02020603050405020304" pitchFamily="18" charset="0"/>
                        </a:rPr>
                        <a:t>20 </a:t>
                      </a:r>
                      <a:r>
                        <a:rPr lang="tr-TR" sz="1400" dirty="0">
                          <a:effectLst/>
                          <a:latin typeface="Times New Roman" panose="02020603050405020304" pitchFamily="18" charset="0"/>
                          <a:cs typeface="Times New Roman" panose="02020603050405020304" pitchFamily="18" charset="0"/>
                        </a:rPr>
                        <a:t>Şubat </a:t>
                      </a:r>
                      <a:r>
                        <a:rPr lang="tr-TR" sz="1400" dirty="0" smtClean="0">
                          <a:effectLst/>
                          <a:latin typeface="Times New Roman" panose="02020603050405020304" pitchFamily="18" charset="0"/>
                          <a:cs typeface="Times New Roman" panose="02020603050405020304" pitchFamily="18" charset="0"/>
                        </a:rPr>
                        <a:t>2017– 24 </a:t>
                      </a:r>
                      <a:r>
                        <a:rPr lang="tr-TR" sz="1400" dirty="0">
                          <a:effectLst/>
                          <a:latin typeface="Times New Roman" panose="02020603050405020304" pitchFamily="18" charset="0"/>
                          <a:cs typeface="Times New Roman" panose="02020603050405020304" pitchFamily="18" charset="0"/>
                        </a:rPr>
                        <a:t>Şubat </a:t>
                      </a:r>
                      <a:r>
                        <a:rPr lang="tr-TR" sz="1400" dirty="0" smtClean="0">
                          <a:effectLst/>
                          <a:latin typeface="Times New Roman" panose="02020603050405020304" pitchFamily="18" charset="0"/>
                          <a:cs typeface="Times New Roman" panose="02020603050405020304" pitchFamily="18" charset="0"/>
                        </a:rPr>
                        <a:t>2017</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200"/>
                        </a:lnSpc>
                        <a:spcAft>
                          <a:spcPts val="0"/>
                        </a:spcAft>
                      </a:pPr>
                      <a:r>
                        <a:rPr lang="tr-TR" sz="1400" dirty="0">
                          <a:effectLst/>
                          <a:latin typeface="Times New Roman" panose="02020603050405020304" pitchFamily="18" charset="0"/>
                          <a:cs typeface="Times New Roman" panose="02020603050405020304" pitchFamily="18" charset="0"/>
                        </a:rPr>
                        <a:t>Bahar Yarıyılı Ders Kayıtları</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85226003"/>
                  </a:ext>
                </a:extLst>
              </a:tr>
              <a:tr h="369918">
                <a:tc>
                  <a:txBody>
                    <a:bodyPr/>
                    <a:lstStyle/>
                    <a:p>
                      <a:pPr algn="l">
                        <a:lnSpc>
                          <a:spcPts val="1200"/>
                        </a:lnSpc>
                        <a:spcAft>
                          <a:spcPts val="0"/>
                        </a:spcAft>
                      </a:pPr>
                      <a:r>
                        <a:rPr lang="tr-TR" sz="1400" dirty="0" smtClean="0">
                          <a:effectLst/>
                          <a:latin typeface="Times New Roman" panose="02020603050405020304" pitchFamily="18" charset="0"/>
                          <a:cs typeface="Times New Roman" panose="02020603050405020304" pitchFamily="18" charset="0"/>
                        </a:rPr>
                        <a:t>27 </a:t>
                      </a:r>
                      <a:r>
                        <a:rPr lang="tr-TR" sz="1400" dirty="0">
                          <a:effectLst/>
                          <a:latin typeface="Times New Roman" panose="02020603050405020304" pitchFamily="18" charset="0"/>
                          <a:cs typeface="Times New Roman" panose="02020603050405020304" pitchFamily="18" charset="0"/>
                        </a:rPr>
                        <a:t>Şubat </a:t>
                      </a:r>
                      <a:r>
                        <a:rPr lang="tr-TR" sz="1400" dirty="0" smtClean="0">
                          <a:effectLst/>
                          <a:latin typeface="Times New Roman" panose="02020603050405020304" pitchFamily="18" charset="0"/>
                          <a:cs typeface="Times New Roman" panose="02020603050405020304" pitchFamily="18" charset="0"/>
                        </a:rPr>
                        <a:t>2017 </a:t>
                      </a: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28 </a:t>
                      </a:r>
                      <a:r>
                        <a:rPr lang="tr-TR" sz="1400" dirty="0">
                          <a:effectLst/>
                          <a:latin typeface="Times New Roman" panose="02020603050405020304" pitchFamily="18" charset="0"/>
                          <a:cs typeface="Times New Roman" panose="02020603050405020304" pitchFamily="18" charset="0"/>
                        </a:rPr>
                        <a:t>Şubat </a:t>
                      </a:r>
                      <a:r>
                        <a:rPr lang="tr-TR" sz="1400" dirty="0" smtClean="0">
                          <a:effectLst/>
                          <a:latin typeface="Times New Roman" panose="02020603050405020304" pitchFamily="18" charset="0"/>
                          <a:cs typeface="Times New Roman" panose="02020603050405020304" pitchFamily="18" charset="0"/>
                        </a:rPr>
                        <a:t>2017</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200"/>
                        </a:lnSpc>
                        <a:spcAft>
                          <a:spcPts val="0"/>
                        </a:spcAft>
                      </a:pPr>
                      <a:r>
                        <a:rPr lang="tr-TR" sz="1400" dirty="0">
                          <a:effectLst/>
                          <a:latin typeface="Times New Roman" panose="02020603050405020304" pitchFamily="18" charset="0"/>
                          <a:cs typeface="Times New Roman" panose="02020603050405020304" pitchFamily="18" charset="0"/>
                        </a:rPr>
                        <a:t>Bahar Yarıyılı Ders Ekleme Çıkarma Günleri</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52483437"/>
                  </a:ext>
                </a:extLst>
              </a:tr>
            </a:tbl>
          </a:graphicData>
        </a:graphic>
      </p:graphicFrame>
      <p:sp>
        <p:nvSpPr>
          <p:cNvPr id="6" name="Dikdörtgen 5"/>
          <p:cNvSpPr/>
          <p:nvPr/>
        </p:nvSpPr>
        <p:spPr>
          <a:xfrm>
            <a:off x="2712662" y="1886988"/>
            <a:ext cx="6766675" cy="623455"/>
          </a:xfrm>
          <a:prstGeom prst="rect">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tr-TR" sz="1400" dirty="0">
                <a:cs typeface="Times New Roman" panose="02020603050405020304" pitchFamily="18" charset="0"/>
              </a:rPr>
              <a:t>ÖĞRENCİLERİMİZİN 2016-2017 EĞİTİM-ÖĞRETİM YILI KATKI PAYI VE ÖĞRENİM ÜCRETLERİ</a:t>
            </a:r>
          </a:p>
        </p:txBody>
      </p:sp>
      <p:sp>
        <p:nvSpPr>
          <p:cNvPr id="8" name="Dikdörtgen 7"/>
          <p:cNvSpPr/>
          <p:nvPr/>
        </p:nvSpPr>
        <p:spPr>
          <a:xfrm>
            <a:off x="2712662" y="2626821"/>
            <a:ext cx="6766675" cy="110559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171450" indent="-171450" algn="just">
              <a:spcAft>
                <a:spcPts val="0"/>
              </a:spcAft>
              <a:buFont typeface="Wingdings" panose="05000000000000000000" pitchFamily="2" charset="2"/>
              <a:buChar char="ü"/>
            </a:pPr>
            <a:r>
              <a:rPr lang="tr-TR" sz="1200" dirty="0" smtClean="0">
                <a:solidFill>
                  <a:schemeClr val="bg1"/>
                </a:solidFill>
                <a:latin typeface="Times New Roman" panose="02020603050405020304" pitchFamily="18" charset="0"/>
                <a:ea typeface="Times New Roman" panose="02020603050405020304" pitchFamily="18" charset="0"/>
              </a:rPr>
              <a:t>Birinci Öğretim öğrencilerinin Katkı Payı Devlet tarafından karşılanır, </a:t>
            </a:r>
            <a:r>
              <a:rPr lang="tr-TR" sz="1200" dirty="0" smtClean="0">
                <a:solidFill>
                  <a:srgbClr val="FF0000"/>
                </a:solidFill>
                <a:latin typeface="Times New Roman" panose="02020603050405020304" pitchFamily="18" charset="0"/>
                <a:ea typeface="Times New Roman" panose="02020603050405020304" pitchFamily="18" charset="0"/>
              </a:rPr>
              <a:t>öğrenci ücret ödemez.  </a:t>
            </a:r>
            <a:r>
              <a:rPr lang="tr-TR" sz="1200" dirty="0" smtClean="0">
                <a:solidFill>
                  <a:schemeClr val="bg1"/>
                </a:solidFill>
                <a:latin typeface="Times New Roman" panose="02020603050405020304" pitchFamily="18" charset="0"/>
                <a:ea typeface="Times New Roman" panose="02020603050405020304" pitchFamily="18" charset="0"/>
              </a:rPr>
              <a:t>Normal öğrenim süresini aşan Birinci Öğretim Öğrencileri Katkı payı öderler. </a:t>
            </a:r>
          </a:p>
          <a:p>
            <a:pPr algn="just">
              <a:spcAft>
                <a:spcPts val="0"/>
              </a:spcAft>
            </a:pPr>
            <a:r>
              <a:rPr lang="tr-TR" sz="1200" dirty="0" smtClean="0">
                <a:solidFill>
                  <a:schemeClr val="bg1"/>
                </a:solidFill>
                <a:latin typeface="Times New Roman" panose="02020603050405020304" pitchFamily="18" charset="0"/>
                <a:ea typeface="Times New Roman" panose="02020603050405020304" pitchFamily="18" charset="0"/>
              </a:rPr>
              <a:t> </a:t>
            </a:r>
          </a:p>
          <a:p>
            <a:pPr marL="171450" indent="-171450" algn="just">
              <a:spcAft>
                <a:spcPts val="0"/>
              </a:spcAft>
              <a:buFont typeface="Wingdings" panose="05000000000000000000" pitchFamily="2" charset="2"/>
              <a:buChar char="ü"/>
            </a:pPr>
            <a:r>
              <a:rPr lang="tr-TR" sz="1200" dirty="0" smtClean="0">
                <a:solidFill>
                  <a:schemeClr val="bg1"/>
                </a:solidFill>
                <a:latin typeface="Times New Roman" panose="02020603050405020304" pitchFamily="18" charset="0"/>
                <a:ea typeface="Times New Roman" panose="02020603050405020304" pitchFamily="18" charset="0"/>
              </a:rPr>
              <a:t>İkinci Öğretim Öğrencileri </a:t>
            </a:r>
            <a:r>
              <a:rPr lang="tr-TR" sz="1200" dirty="0" smtClean="0">
                <a:solidFill>
                  <a:srgbClr val="FF0000"/>
                </a:solidFill>
                <a:latin typeface="Times New Roman" panose="02020603050405020304" pitchFamily="18" charset="0"/>
                <a:ea typeface="Times New Roman" panose="02020603050405020304" pitchFamily="18" charset="0"/>
              </a:rPr>
              <a:t>kayıtlı olduğu bölüm/program için tanımlanmış Öğrenim Ücretini </a:t>
            </a:r>
          </a:p>
          <a:p>
            <a:pPr algn="just">
              <a:spcAft>
                <a:spcPts val="0"/>
              </a:spcAft>
            </a:pPr>
            <a:r>
              <a:rPr lang="tr-TR" sz="1200" dirty="0" smtClean="0">
                <a:solidFill>
                  <a:schemeClr val="bg1"/>
                </a:solidFill>
                <a:latin typeface="Times New Roman" panose="02020603050405020304" pitchFamily="18" charset="0"/>
                <a:ea typeface="Times New Roman" panose="02020603050405020304" pitchFamily="18" charset="0"/>
              </a:rPr>
              <a:t>öder. </a:t>
            </a:r>
            <a:endParaRPr lang="tr-TR" sz="1200" dirty="0">
              <a:solidFill>
                <a:schemeClr val="bg1"/>
              </a:solidFill>
              <a:latin typeface="Times New Roman" panose="02020603050405020304" pitchFamily="18" charset="0"/>
              <a:ea typeface="Times New Roman" panose="02020603050405020304" pitchFamily="18" charset="0"/>
            </a:endParaRPr>
          </a:p>
        </p:txBody>
      </p:sp>
      <p:sp>
        <p:nvSpPr>
          <p:cNvPr id="10" name="Dikdörtgen 9"/>
          <p:cNvSpPr/>
          <p:nvPr/>
        </p:nvSpPr>
        <p:spPr>
          <a:xfrm>
            <a:off x="2712662" y="3884814"/>
            <a:ext cx="6766675" cy="247719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285750" indent="-285750">
              <a:buFont typeface="Wingdings" panose="05000000000000000000" pitchFamily="2" charset="2"/>
              <a:buChar char="ü"/>
            </a:pPr>
            <a:r>
              <a:rPr lang="tr-TR" sz="1600" dirty="0"/>
              <a:t>ÖĞRENCİLERİMİZ  </a:t>
            </a:r>
            <a:r>
              <a:rPr lang="tr-TR" sz="1600" b="1" u="sng" dirty="0">
                <a:solidFill>
                  <a:srgbClr val="FF0000"/>
                </a:solidFill>
              </a:rPr>
              <a:t>KATKI  PAYLARINI</a:t>
            </a:r>
            <a:r>
              <a:rPr lang="tr-TR" sz="1600" dirty="0">
                <a:solidFill>
                  <a:srgbClr val="FF0000"/>
                </a:solidFill>
              </a:rPr>
              <a:t> </a:t>
            </a:r>
            <a:r>
              <a:rPr lang="tr-TR" sz="1600" dirty="0"/>
              <a:t> VE </a:t>
            </a:r>
            <a:r>
              <a:rPr lang="tr-TR" sz="1600" b="1" dirty="0"/>
              <a:t> </a:t>
            </a:r>
            <a:r>
              <a:rPr lang="tr-TR" sz="1600" b="1" u="sng" dirty="0">
                <a:solidFill>
                  <a:srgbClr val="FF0000"/>
                </a:solidFill>
              </a:rPr>
              <a:t>ÖĞRENİM ÜCRETLERİNİ</a:t>
            </a:r>
            <a:r>
              <a:rPr lang="tr-TR" sz="1600" dirty="0">
                <a:solidFill>
                  <a:srgbClr val="FF0000"/>
                </a:solidFill>
              </a:rPr>
              <a:t>  </a:t>
            </a:r>
          </a:p>
          <a:p>
            <a:r>
              <a:rPr lang="tr-TR" sz="1600" b="1" dirty="0">
                <a:solidFill>
                  <a:srgbClr val="FF0000"/>
                </a:solidFill>
              </a:rPr>
              <a:t>HALKBANK ŞUBELERİNDEN </a:t>
            </a:r>
            <a:r>
              <a:rPr lang="tr-TR" sz="1600" b="1" dirty="0">
                <a:solidFill>
                  <a:schemeClr val="accent5"/>
                </a:solidFill>
              </a:rPr>
              <a:t>BANDIRMA ONYEDİ EYLÜL ÜNİVERSİTESİ </a:t>
            </a:r>
            <a:endParaRPr lang="tr-TR" sz="1600" dirty="0">
              <a:solidFill>
                <a:schemeClr val="accent5"/>
              </a:solidFill>
            </a:endParaRPr>
          </a:p>
          <a:p>
            <a:r>
              <a:rPr lang="tr-TR" sz="1600" b="1" dirty="0">
                <a:solidFill>
                  <a:schemeClr val="accent5"/>
                </a:solidFill>
              </a:rPr>
              <a:t>HARÇ ÖDEMESİ</a:t>
            </a:r>
            <a:r>
              <a:rPr lang="tr-TR" sz="1600" dirty="0">
                <a:solidFill>
                  <a:schemeClr val="accent5"/>
                </a:solidFill>
              </a:rPr>
              <a:t> </a:t>
            </a:r>
            <a:r>
              <a:rPr lang="tr-TR" sz="1600" dirty="0"/>
              <a:t>OLARAK </a:t>
            </a:r>
            <a:r>
              <a:rPr lang="tr-TR" sz="1600" b="1" dirty="0">
                <a:solidFill>
                  <a:srgbClr val="FF0000"/>
                </a:solidFill>
              </a:rPr>
              <a:t>ÖĞRENCİ NUMARALARINI</a:t>
            </a:r>
            <a:r>
              <a:rPr lang="tr-TR" sz="1600" dirty="0">
                <a:solidFill>
                  <a:srgbClr val="FF0000"/>
                </a:solidFill>
              </a:rPr>
              <a:t> </a:t>
            </a:r>
            <a:r>
              <a:rPr lang="tr-TR" sz="1600" dirty="0"/>
              <a:t>VEREREK YATIRABİLİRLER. </a:t>
            </a:r>
          </a:p>
          <a:p>
            <a:r>
              <a:rPr lang="tr-TR" sz="1600" dirty="0"/>
              <a:t>KATKI PAYLARINI VE ÖĞRENİM ÜCRETLERİNİ YATIRAN ÖĞRENCİLERİMİZ  </a:t>
            </a:r>
          </a:p>
          <a:p>
            <a:r>
              <a:rPr lang="tr-TR" sz="1600" dirty="0"/>
              <a:t> </a:t>
            </a:r>
            <a:r>
              <a:rPr lang="tr-TR" sz="1600" u="sng" dirty="0">
                <a:hlinkClick r:id="rId2"/>
              </a:rPr>
              <a:t>http://obs.bandirma.edu.tr/</a:t>
            </a:r>
            <a:r>
              <a:rPr lang="tr-TR" sz="1600" dirty="0"/>
              <a:t> ADRESİNDEN DERS SEÇİMİ İŞLEMLERİNİ YAPACAKLARDIR. </a:t>
            </a:r>
          </a:p>
          <a:p>
            <a:pPr marL="285750" indent="-285750">
              <a:buFont typeface="Wingdings" panose="05000000000000000000" pitchFamily="2" charset="2"/>
              <a:buChar char="ü"/>
            </a:pPr>
            <a:r>
              <a:rPr lang="tr-TR" sz="1600" dirty="0">
                <a:solidFill>
                  <a:schemeClr val="bg1"/>
                </a:solidFill>
              </a:rPr>
              <a:t>(Öğrencilerimizin ders kayıt ekranları, katkı payı ve öğrenim ücretlerini yatırdıkları anda aktif hale gelecektir.) </a:t>
            </a:r>
          </a:p>
        </p:txBody>
      </p:sp>
    </p:spTree>
    <p:extLst>
      <p:ext uri="{BB962C8B-B14F-4D97-AF65-F5344CB8AC3E}">
        <p14:creationId xmlns:p14="http://schemas.microsoft.com/office/powerpoint/2010/main" val="2695473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65406"/>
          </a:xfrm>
          <a:noFill/>
        </p:spPr>
        <p:txBody>
          <a:bodyPr>
            <a:normAutofit/>
          </a:bodyPr>
          <a:lstStyle/>
          <a:p>
            <a:pPr algn="ctr"/>
            <a:r>
              <a:rPr lang="tr-TR" sz="2800" b="1" dirty="0" smtClean="0">
                <a:solidFill>
                  <a:srgbClr val="28C5E2"/>
                </a:solidFill>
                <a:latin typeface="Times New Roman" panose="02020603050405020304" pitchFamily="18" charset="0"/>
                <a:cs typeface="Times New Roman" panose="02020603050405020304" pitchFamily="18" charset="0"/>
              </a:rPr>
              <a:t>DERS SEÇME İŞLEMLERİ</a:t>
            </a:r>
            <a:endParaRPr lang="tr-TR" sz="2800" b="1" dirty="0">
              <a:solidFill>
                <a:srgbClr val="28C5E2"/>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260360"/>
            <a:ext cx="10515600" cy="4866120"/>
          </a:xfrm>
        </p:spPr>
        <p:txBody>
          <a:bodyPr>
            <a:normAutofit fontScale="62500" lnSpcReduction="20000"/>
          </a:bodyPr>
          <a:lstStyle/>
          <a:p>
            <a:pPr>
              <a:lnSpc>
                <a:spcPct val="170000"/>
              </a:lnSpc>
              <a:buFont typeface="Wingdings" panose="05000000000000000000" pitchFamily="2" charset="2"/>
              <a:buChar char="ü"/>
            </a:pPr>
            <a:r>
              <a:rPr lang="tr-TR" b="1" u="sng" dirty="0"/>
              <a:t>ÖNEMLİ NOT:</a:t>
            </a:r>
            <a:r>
              <a:rPr lang="tr-TR" dirty="0"/>
              <a:t> Ders Seçimlerinde</a:t>
            </a:r>
            <a:r>
              <a:rPr lang="tr-TR" b="1" dirty="0"/>
              <a:t> </a:t>
            </a:r>
            <a:r>
              <a:rPr lang="tr-TR" dirty="0" err="1" smtClean="0"/>
              <a:t>şubelendirme</a:t>
            </a:r>
            <a:r>
              <a:rPr lang="tr-TR" dirty="0" smtClean="0"/>
              <a:t> </a:t>
            </a:r>
            <a:r>
              <a:rPr lang="tr-TR" dirty="0"/>
              <a:t>olan derslerde </a:t>
            </a:r>
            <a:r>
              <a:rPr lang="tr-TR" dirty="0">
                <a:solidFill>
                  <a:srgbClr val="FF0000"/>
                </a:solidFill>
              </a:rPr>
              <a:t>(A ve B) </a:t>
            </a:r>
            <a:r>
              <a:rPr lang="tr-TR" dirty="0"/>
              <a:t>öğrenci numarasının </a:t>
            </a:r>
            <a:r>
              <a:rPr lang="tr-TR" dirty="0">
                <a:solidFill>
                  <a:srgbClr val="FF0000"/>
                </a:solidFill>
              </a:rPr>
              <a:t>son hanesi TEK olan öğrenciler A şubesini</a:t>
            </a:r>
            <a:r>
              <a:rPr lang="tr-TR" dirty="0"/>
              <a:t>, </a:t>
            </a:r>
            <a:r>
              <a:rPr lang="tr-TR" dirty="0">
                <a:solidFill>
                  <a:schemeClr val="accent5"/>
                </a:solidFill>
              </a:rPr>
              <a:t>son hanesi ÇİFT olan öğrenciler B </a:t>
            </a:r>
            <a:r>
              <a:rPr lang="tr-TR" dirty="0" smtClean="0">
                <a:solidFill>
                  <a:schemeClr val="accent5"/>
                </a:solidFill>
              </a:rPr>
              <a:t>şubesini </a:t>
            </a:r>
            <a:r>
              <a:rPr lang="tr-TR" dirty="0"/>
              <a:t>seçmelidir. </a:t>
            </a:r>
          </a:p>
          <a:p>
            <a:pPr marL="0" indent="0">
              <a:buNone/>
            </a:pPr>
            <a:endParaRPr lang="tr-TR" dirty="0"/>
          </a:p>
          <a:p>
            <a:pPr>
              <a:buFont typeface="Wingdings" panose="05000000000000000000" pitchFamily="2" charset="2"/>
              <a:buChar char="ü"/>
            </a:pPr>
            <a:r>
              <a:rPr lang="tr-TR" b="1" dirty="0"/>
              <a:t>Yaptığınız işlemlerin </a:t>
            </a:r>
            <a:r>
              <a:rPr lang="tr-TR" b="1" dirty="0">
                <a:solidFill>
                  <a:srgbClr val="FF0000"/>
                </a:solidFill>
              </a:rPr>
              <a:t>danışmanınız tarafından onaylanıp onaylanmadığını </a:t>
            </a:r>
            <a:r>
              <a:rPr lang="tr-TR" u="sng" dirty="0">
                <a:solidFill>
                  <a:srgbClr val="FF0000"/>
                </a:solidFill>
                <a:hlinkClick r:id="rId2"/>
              </a:rPr>
              <a:t>http://obs.bandirma.edu.tr/</a:t>
            </a:r>
            <a:r>
              <a:rPr lang="tr-TR" dirty="0">
                <a:solidFill>
                  <a:srgbClr val="FF0000"/>
                </a:solidFill>
              </a:rPr>
              <a:t>  </a:t>
            </a:r>
            <a:r>
              <a:rPr lang="tr-TR" b="1" dirty="0"/>
              <a:t>adresinden kontrol ediniz. </a:t>
            </a:r>
            <a:endParaRPr lang="tr-TR" dirty="0"/>
          </a:p>
          <a:p>
            <a:pPr marL="0" indent="0">
              <a:buNone/>
            </a:pPr>
            <a:endParaRPr lang="tr-TR" dirty="0"/>
          </a:p>
          <a:p>
            <a:pPr>
              <a:buFont typeface="Wingdings" panose="05000000000000000000" pitchFamily="2" charset="2"/>
              <a:buChar char="ü"/>
            </a:pPr>
            <a:r>
              <a:rPr lang="tr-TR" dirty="0"/>
              <a:t>Öğrencilerimizin karşılaştıkları sorunlar ile ilgili olarak öncelikle program/bölüm danışmanları ile irtibata geçmeleri sorunların çözümünde kolaylık sağlayacaktır</a:t>
            </a:r>
          </a:p>
          <a:p>
            <a:pPr marL="0" indent="0">
              <a:buNone/>
            </a:pPr>
            <a:endParaRPr lang="tr-TR" dirty="0"/>
          </a:p>
          <a:p>
            <a:pPr>
              <a:lnSpc>
                <a:spcPct val="170000"/>
              </a:lnSpc>
              <a:buFont typeface="Wingdings" panose="05000000000000000000" pitchFamily="2" charset="2"/>
              <a:buChar char="ü"/>
            </a:pPr>
            <a:r>
              <a:rPr lang="tr-TR" dirty="0"/>
              <a:t>Öğrencilerimiz 2016-2017 eğitim-öğretim yılı bahar yarıyılı kayıt yenileme sürecinde </a:t>
            </a:r>
            <a:r>
              <a:rPr lang="tr-TR" b="1" dirty="0" smtClean="0">
                <a:solidFill>
                  <a:schemeClr val="accent5"/>
                </a:solidFill>
              </a:rPr>
              <a:t>“BANDIRMA ONYEDİ EYLÜL ÜNİVERSİTESİ ÖN LİSANS VE LİSANS EĞİTİM-ÖĞRETİM VE SINAV YÖNETMELİĞİ</a:t>
            </a:r>
            <a:r>
              <a:rPr lang="tr-TR" dirty="0" smtClean="0">
                <a:solidFill>
                  <a:schemeClr val="accent5"/>
                </a:solidFill>
              </a:rPr>
              <a:t>” </a:t>
            </a:r>
            <a:r>
              <a:rPr lang="tr-TR" dirty="0"/>
              <a:t>hükümlerine bağlı olacaklardır. Yönetmeliğin 6. maddesinde kayıt yenileme kuralları belirtilmektedir.</a:t>
            </a:r>
          </a:p>
          <a:p>
            <a:endParaRPr lang="tr-TR" dirty="0"/>
          </a:p>
        </p:txBody>
      </p:sp>
    </p:spTree>
    <p:extLst>
      <p:ext uri="{BB962C8B-B14F-4D97-AF65-F5344CB8AC3E}">
        <p14:creationId xmlns:p14="http://schemas.microsoft.com/office/powerpoint/2010/main" val="387474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15744"/>
            <a:ext cx="10515600" cy="690591"/>
          </a:xfrm>
        </p:spPr>
        <p:txBody>
          <a:bodyPr>
            <a:normAutofit/>
          </a:bodyPr>
          <a:lstStyle/>
          <a:p>
            <a:pPr algn="ctr"/>
            <a:r>
              <a:rPr lang="tr-TR" sz="3600" dirty="0" smtClean="0">
                <a:solidFill>
                  <a:srgbClr val="28C5E2"/>
                </a:solidFill>
              </a:rPr>
              <a:t>KAYIT YENİLEME</a:t>
            </a:r>
            <a:endParaRPr lang="tr-TR" sz="3600" dirty="0">
              <a:solidFill>
                <a:srgbClr val="28C5E2"/>
              </a:solidFill>
            </a:endParaRPr>
          </a:p>
        </p:txBody>
      </p:sp>
      <p:sp>
        <p:nvSpPr>
          <p:cNvPr id="3" name="İçerik Yer Tutucusu 2"/>
          <p:cNvSpPr>
            <a:spLocks noGrp="1"/>
          </p:cNvSpPr>
          <p:nvPr>
            <p:ph idx="1"/>
          </p:nvPr>
        </p:nvSpPr>
        <p:spPr>
          <a:xfrm>
            <a:off x="838200" y="806335"/>
            <a:ext cx="10515600" cy="3416530"/>
          </a:xfrm>
        </p:spPr>
        <p:txBody>
          <a:bodyPr>
            <a:normAutofit fontScale="92500" lnSpcReduction="20000"/>
          </a:bodyPr>
          <a:lstStyle/>
          <a:p>
            <a:pPr>
              <a:buFont typeface="Wingdings" panose="05000000000000000000" pitchFamily="2" charset="2"/>
              <a:buChar char="ü"/>
            </a:pPr>
            <a:r>
              <a:rPr lang="tr-TR" sz="2000" b="1" dirty="0"/>
              <a:t> </a:t>
            </a:r>
            <a:r>
              <a:rPr lang="tr-TR" sz="2000" dirty="0" smtClean="0"/>
              <a:t>Öğrencilerin </a:t>
            </a:r>
            <a:r>
              <a:rPr lang="tr-TR" sz="2000" dirty="0"/>
              <a:t>her yarıyılın başında akademik takvimde belirtilen süre içerisinde, </a:t>
            </a:r>
            <a:r>
              <a:rPr lang="tr-TR" sz="2000" dirty="0">
                <a:solidFill>
                  <a:srgbClr val="FF0000"/>
                </a:solidFill>
              </a:rPr>
              <a:t>öğrenci katkı payını veya öğrenim ücretini yatırdıktan sonra ders seçimini yaparak danışmanın onayı ile </a:t>
            </a:r>
            <a:r>
              <a:rPr lang="tr-TR" sz="2000" dirty="0"/>
              <a:t>kayıtlarını yenilemeleri gerekir</a:t>
            </a:r>
            <a:r>
              <a:rPr lang="tr-TR" sz="2000" dirty="0" smtClean="0"/>
              <a:t>.</a:t>
            </a:r>
          </a:p>
          <a:p>
            <a:pPr>
              <a:buFont typeface="Wingdings" panose="05000000000000000000" pitchFamily="2" charset="2"/>
              <a:buChar char="ü"/>
            </a:pPr>
            <a:endParaRPr lang="tr-TR" sz="2000" dirty="0" smtClean="0"/>
          </a:p>
          <a:p>
            <a:pPr>
              <a:buFont typeface="Wingdings" panose="05000000000000000000" pitchFamily="2" charset="2"/>
              <a:buChar char="ü"/>
            </a:pPr>
            <a:r>
              <a:rPr lang="tr-TR" sz="2000" dirty="0" smtClean="0"/>
              <a:t>Öğrenci</a:t>
            </a:r>
            <a:r>
              <a:rPr lang="tr-TR" sz="2000" dirty="0"/>
              <a:t>, ilgili Yönetim Kurulunca kabul edilmiş bir mazereti yoksa kaydını yenilemek zorundadır</a:t>
            </a:r>
            <a:r>
              <a:rPr lang="tr-TR" sz="2000" dirty="0" smtClean="0"/>
              <a:t>.</a:t>
            </a:r>
          </a:p>
          <a:p>
            <a:pPr>
              <a:buFont typeface="Wingdings" panose="05000000000000000000" pitchFamily="2" charset="2"/>
              <a:buChar char="ü"/>
            </a:pPr>
            <a:endParaRPr lang="tr-TR" sz="2000" dirty="0"/>
          </a:p>
          <a:p>
            <a:pPr>
              <a:buFont typeface="Wingdings" panose="05000000000000000000" pitchFamily="2" charset="2"/>
              <a:buChar char="ü"/>
            </a:pPr>
            <a:r>
              <a:rPr lang="tr-TR" sz="2000" dirty="0" smtClean="0"/>
              <a:t>Belirlenen </a:t>
            </a:r>
            <a:r>
              <a:rPr lang="tr-TR" sz="2000" dirty="0"/>
              <a:t>tarihlerde kaydını yenileyemeyen öğrenci, mazereti, ilgili yönetim kurulunca kabul edilmek kaydıyla ders alma bırakma günlerinde ders seçimi yaparak kaydını yenileyebilir.</a:t>
            </a:r>
            <a:r>
              <a:rPr lang="tr-TR" sz="2000" dirty="0">
                <a:solidFill>
                  <a:srgbClr val="FF0000"/>
                </a:solidFill>
              </a:rPr>
              <a:t> Bu süre içinde de kaydını yenilemeyen öğrenci o yarıyıl kaydını yenilememiş sayılır ve öğrencilik haklarından yararlanamaz. </a:t>
            </a:r>
            <a:r>
              <a:rPr lang="tr-TR" sz="2000" dirty="0"/>
              <a:t>Bu şekilde kaybedilen süre eğitim-öğretim süresinden sayılır. </a:t>
            </a:r>
            <a:endParaRPr lang="tr-TR" sz="2000" dirty="0" smtClean="0"/>
          </a:p>
          <a:p>
            <a:pPr marL="0" indent="0">
              <a:buNone/>
            </a:pPr>
            <a:endParaRPr lang="tr-TR" sz="2000" dirty="0"/>
          </a:p>
          <a:p>
            <a:pPr>
              <a:buFont typeface="Wingdings" panose="05000000000000000000" pitchFamily="2" charset="2"/>
              <a:buChar char="ü"/>
            </a:pPr>
            <a:r>
              <a:rPr lang="tr-TR" sz="2000" dirty="0" smtClean="0"/>
              <a:t>Kayıt </a:t>
            </a:r>
            <a:r>
              <a:rPr lang="tr-TR" sz="2000" dirty="0"/>
              <a:t>yenileme işlemlerinin tümünden </a:t>
            </a:r>
            <a:r>
              <a:rPr lang="tr-TR" sz="2000" dirty="0">
                <a:solidFill>
                  <a:srgbClr val="FF0000"/>
                </a:solidFill>
              </a:rPr>
              <a:t>öğrenci </a:t>
            </a:r>
            <a:r>
              <a:rPr lang="tr-TR" sz="2000" dirty="0"/>
              <a:t>sorumludur.</a:t>
            </a:r>
          </a:p>
          <a:p>
            <a:pPr marL="0" indent="0">
              <a:buNone/>
            </a:pPr>
            <a:endParaRPr lang="tr-TR" dirty="0"/>
          </a:p>
        </p:txBody>
      </p:sp>
    </p:spTree>
    <p:extLst>
      <p:ext uri="{BB962C8B-B14F-4D97-AF65-F5344CB8AC3E}">
        <p14:creationId xmlns:p14="http://schemas.microsoft.com/office/powerpoint/2010/main" val="2511336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56846"/>
          </a:xfrm>
        </p:spPr>
        <p:txBody>
          <a:bodyPr>
            <a:normAutofit/>
          </a:bodyPr>
          <a:lstStyle/>
          <a:p>
            <a:pPr algn="ctr"/>
            <a:r>
              <a:rPr lang="tr-TR" sz="2800" dirty="0" smtClean="0">
                <a:solidFill>
                  <a:srgbClr val="28C5E2"/>
                </a:solidFill>
                <a:latin typeface="Times New Roman" panose="02020603050405020304" pitchFamily="18" charset="0"/>
                <a:cs typeface="Times New Roman" panose="02020603050405020304" pitchFamily="18" charset="0"/>
              </a:rPr>
              <a:t>DERS ALMA BIRAKMA</a:t>
            </a:r>
            <a:endParaRPr lang="tr-TR" sz="2800" dirty="0">
              <a:solidFill>
                <a:srgbClr val="28C5E2"/>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755072" y="1127355"/>
            <a:ext cx="10515600" cy="5205712"/>
          </a:xfrm>
        </p:spPr>
        <p:txBody>
          <a:bodyPr>
            <a:normAutofit fontScale="47500" lnSpcReduction="20000"/>
          </a:bodyPr>
          <a:lstStyle/>
          <a:p>
            <a:pPr marL="0" indent="0">
              <a:lnSpc>
                <a:spcPct val="170000"/>
              </a:lnSpc>
              <a:buNone/>
            </a:pPr>
            <a:endParaRPr lang="tr-TR" dirty="0"/>
          </a:p>
          <a:p>
            <a:pPr>
              <a:lnSpc>
                <a:spcPct val="170000"/>
              </a:lnSpc>
              <a:buFont typeface="Wingdings" panose="05000000000000000000" pitchFamily="2" charset="2"/>
              <a:buChar char="ü"/>
            </a:pPr>
            <a:r>
              <a:rPr lang="tr-TR" dirty="0" smtClean="0"/>
              <a:t>Birinci </a:t>
            </a:r>
            <a:r>
              <a:rPr lang="tr-TR" dirty="0"/>
              <a:t>yılda öğrenimine başlayan ön lisans ve lisans öğrencisi, kayıtlı olduğu yarıyıla ait bütün dersleri almakla yükümlüdür. Daha önce başka bir yükseköğretim kurumundan alınan derslerin muafiyetleri, bu Yönetmeliğin 18 inci maddesi hükümleri gereği yerine getirilir.</a:t>
            </a:r>
          </a:p>
          <a:p>
            <a:pPr>
              <a:lnSpc>
                <a:spcPct val="170000"/>
              </a:lnSpc>
              <a:buFont typeface="Wingdings" panose="05000000000000000000" pitchFamily="2" charset="2"/>
              <a:buChar char="ü"/>
            </a:pPr>
            <a:r>
              <a:rPr lang="tr-TR" dirty="0" smtClean="0"/>
              <a:t>İkinci </a:t>
            </a:r>
            <a:r>
              <a:rPr lang="tr-TR" dirty="0"/>
              <a:t>yarıyıl sonundan itibaren her yarıyıl sonunda </a:t>
            </a:r>
            <a:r>
              <a:rPr lang="tr-TR" dirty="0">
                <a:solidFill>
                  <a:srgbClr val="FF0000"/>
                </a:solidFill>
              </a:rPr>
              <a:t>genel not ortalaması 1.80’in altında olan ön lisans ve lisans öğrencileri, takip eden yarıyılda en fazla 24* kredilik derse kayıt yaptırabilirler.  </a:t>
            </a:r>
            <a:r>
              <a:rPr lang="tr-TR" dirty="0">
                <a:solidFill>
                  <a:srgbClr val="28C5E2"/>
                </a:solidFill>
              </a:rPr>
              <a:t>Genel not ortalaması her yarıyıl sonunda 1.80 ve üzerinde olan ön lisans ve lisans öğrencileri ise takip eden yarıyılda en fazla 30* kredilik derse kayıt yaptırabilirler.  </a:t>
            </a:r>
            <a:r>
              <a:rPr lang="tr-TR" dirty="0"/>
              <a:t>Bu sınırlamalar zorunlu durumlarda Senato kararı ile değişebilir.</a:t>
            </a:r>
          </a:p>
          <a:p>
            <a:pPr>
              <a:lnSpc>
                <a:spcPct val="170000"/>
              </a:lnSpc>
              <a:buFont typeface="Wingdings" panose="05000000000000000000" pitchFamily="2" charset="2"/>
              <a:buChar char="ü"/>
            </a:pPr>
            <a:r>
              <a:rPr lang="tr-TR" dirty="0" smtClean="0"/>
              <a:t>İkinci </a:t>
            </a:r>
            <a:r>
              <a:rPr lang="tr-TR" dirty="0"/>
              <a:t>yarıyıl sonundan itibaren her yarıyıl sonunda, </a:t>
            </a:r>
            <a:r>
              <a:rPr lang="tr-TR" dirty="0">
                <a:solidFill>
                  <a:srgbClr val="28C5E2"/>
                </a:solidFill>
              </a:rPr>
              <a:t>genel not ortalaması 2.80 ve üstünde olan lisans öğrencileri; öğrenim gördüğü yarıyıllarda almadığı ders veya alıp başarısız olduğu ders olmamak şartı ile danışmanlarının onayı ile bir üst sınıftan kredi sınırları</a:t>
            </a:r>
            <a:r>
              <a:rPr lang="tr-TR" dirty="0"/>
              <a:t> içerisinde kalarak derslere kayıt yaptırabilirler.</a:t>
            </a:r>
          </a:p>
          <a:p>
            <a:pPr>
              <a:lnSpc>
                <a:spcPct val="170000"/>
              </a:lnSpc>
              <a:buFont typeface="Wingdings" panose="05000000000000000000" pitchFamily="2" charset="2"/>
              <a:buChar char="ü"/>
            </a:pPr>
            <a:r>
              <a:rPr lang="tr-TR" dirty="0" smtClean="0"/>
              <a:t>Yukarıdaki </a:t>
            </a:r>
            <a:r>
              <a:rPr lang="tr-TR" dirty="0"/>
              <a:t>fıkralarda belirtilen esaslara göre kayıt yaptıracak öğrenciler; kayıt yaptırmak istedikleri derslere öncelikle alt yarıyıllardaki dersleri seçerek, bu Yönetmeliğin 25. maddesindeki esaslar çerçevesinde kayıt yaptırmak zorundadır. </a:t>
            </a:r>
          </a:p>
          <a:p>
            <a:pPr>
              <a:lnSpc>
                <a:spcPct val="170000"/>
              </a:lnSpc>
              <a:buFont typeface="Wingdings" panose="05000000000000000000" pitchFamily="2" charset="2"/>
              <a:buChar char="ü"/>
            </a:pPr>
            <a:r>
              <a:rPr lang="tr-TR" dirty="0" smtClean="0"/>
              <a:t>Öğrenci</a:t>
            </a:r>
            <a:r>
              <a:rPr lang="tr-TR" dirty="0"/>
              <a:t>, süresi içinde usulüne uygun olarak kayıt yaptırmadığı derslere devam edemez ve bu derslerin sınavına giremez, girse de notu iptal edilir.</a:t>
            </a:r>
          </a:p>
          <a:p>
            <a:pPr marL="0" indent="0">
              <a:lnSpc>
                <a:spcPct val="170000"/>
              </a:lnSpc>
              <a:buNone/>
            </a:pPr>
            <a:r>
              <a:rPr lang="tr-TR" dirty="0"/>
              <a:t> </a:t>
            </a:r>
            <a:r>
              <a:rPr lang="tr-TR" dirty="0" smtClean="0"/>
              <a:t>   </a:t>
            </a:r>
            <a:r>
              <a:rPr lang="tr-TR" dirty="0" smtClean="0">
                <a:solidFill>
                  <a:srgbClr val="FF0000"/>
                </a:solidFill>
              </a:rPr>
              <a:t>*</a:t>
            </a:r>
            <a:r>
              <a:rPr lang="tr-TR" b="1" dirty="0" smtClean="0">
                <a:solidFill>
                  <a:srgbClr val="FF0000"/>
                </a:solidFill>
              </a:rPr>
              <a:t>(</a:t>
            </a:r>
            <a:r>
              <a:rPr lang="tr-TR" b="1" dirty="0">
                <a:solidFill>
                  <a:srgbClr val="FF0000"/>
                </a:solidFill>
              </a:rPr>
              <a:t>03/09/2014 tarih ve 2014/9 sayılı Senato Kararı)</a:t>
            </a:r>
            <a:endParaRPr lang="tr-TR" dirty="0">
              <a:solidFill>
                <a:srgbClr val="FF0000"/>
              </a:solidFill>
            </a:endParaRPr>
          </a:p>
          <a:p>
            <a:pPr>
              <a:lnSpc>
                <a:spcPct val="170000"/>
              </a:lnSpc>
            </a:pPr>
            <a:endParaRPr lang="tr-TR" dirty="0"/>
          </a:p>
        </p:txBody>
      </p:sp>
    </p:spTree>
    <p:extLst>
      <p:ext uri="{BB962C8B-B14F-4D97-AF65-F5344CB8AC3E}">
        <p14:creationId xmlns:p14="http://schemas.microsoft.com/office/powerpoint/2010/main" val="2207096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884168151"/>
              </p:ext>
            </p:extLst>
          </p:nvPr>
        </p:nvGraphicFramePr>
        <p:xfrm>
          <a:off x="0" y="1055717"/>
          <a:ext cx="10761144" cy="3177249"/>
        </p:xfrm>
        <a:graphic>
          <a:graphicData uri="http://schemas.openxmlformats.org/drawingml/2006/table">
            <a:tbl>
              <a:tblPr firstRow="1" firstCol="1" bandRow="1">
                <a:tableStyleId>{5C22544A-7EE6-4342-B048-85BDC9FD1C3A}</a:tableStyleId>
              </a:tblPr>
              <a:tblGrid>
                <a:gridCol w="3184372">
                  <a:extLst>
                    <a:ext uri="{9D8B030D-6E8A-4147-A177-3AD203B41FA5}">
                      <a16:colId xmlns:a16="http://schemas.microsoft.com/office/drawing/2014/main" val="1490498295"/>
                    </a:ext>
                  </a:extLst>
                </a:gridCol>
                <a:gridCol w="2345136">
                  <a:extLst>
                    <a:ext uri="{9D8B030D-6E8A-4147-A177-3AD203B41FA5}">
                      <a16:colId xmlns:a16="http://schemas.microsoft.com/office/drawing/2014/main" val="2046895159"/>
                    </a:ext>
                  </a:extLst>
                </a:gridCol>
                <a:gridCol w="1842776">
                  <a:extLst>
                    <a:ext uri="{9D8B030D-6E8A-4147-A177-3AD203B41FA5}">
                      <a16:colId xmlns:a16="http://schemas.microsoft.com/office/drawing/2014/main" val="2901488025"/>
                    </a:ext>
                  </a:extLst>
                </a:gridCol>
                <a:gridCol w="3388860">
                  <a:extLst>
                    <a:ext uri="{9D8B030D-6E8A-4147-A177-3AD203B41FA5}">
                      <a16:colId xmlns:a16="http://schemas.microsoft.com/office/drawing/2014/main" val="3685305471"/>
                    </a:ext>
                  </a:extLst>
                </a:gridCol>
              </a:tblGrid>
              <a:tr h="210376">
                <a:tc>
                  <a:txBody>
                    <a:bodyPr/>
                    <a:lstStyle/>
                    <a:p>
                      <a:pPr marL="0" algn="just" defTabSz="914400" rtl="0" eaLnBrk="1" latinLnBrk="0" hangingPunct="1">
                        <a:spcAft>
                          <a:spcPts val="0"/>
                        </a:spcAft>
                      </a:pPr>
                      <a:r>
                        <a:rPr lang="tr-TR" sz="1200" kern="1200" dirty="0">
                          <a:effectLst/>
                        </a:rPr>
                        <a:t>Kurum </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a:effectLst/>
                        </a:rPr>
                        <a:t>Telefon</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a:effectLst/>
                        </a:rPr>
                        <a:t>Faks</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a:effectLst/>
                        </a:rPr>
                        <a:t>E-posta</a:t>
                      </a:r>
                      <a:endParaRPr lang="tr-TR" sz="12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920040259"/>
                  </a:ext>
                </a:extLst>
              </a:tr>
              <a:tr h="420752">
                <a:tc>
                  <a:txBody>
                    <a:bodyPr/>
                    <a:lstStyle/>
                    <a:p>
                      <a:pPr marL="0" algn="just" defTabSz="914400" rtl="0" eaLnBrk="1" latinLnBrk="0" hangingPunct="1">
                        <a:spcAft>
                          <a:spcPts val="0"/>
                        </a:spcAft>
                      </a:pPr>
                      <a:r>
                        <a:rPr lang="tr-TR" sz="1200" kern="1200" dirty="0">
                          <a:effectLst/>
                        </a:rPr>
                        <a:t>İİBF </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a:effectLst/>
                        </a:rPr>
                        <a:t>266 7380945-47-48</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a:effectLst/>
                        </a:rPr>
                        <a:t>266 7380946</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smtClean="0">
                          <a:effectLst/>
                          <a:hlinkClick r:id="rId2"/>
                        </a:rPr>
                        <a:t>iibf@bandirma.edu.tr</a:t>
                      </a:r>
                      <a:endParaRPr lang="tr-TR" sz="1200" kern="1200" dirty="0">
                        <a:effectLst/>
                      </a:endParaRPr>
                    </a:p>
                    <a:p>
                      <a:pPr marL="0" algn="just" defTabSz="914400" rtl="0" eaLnBrk="1" latinLnBrk="0" hangingPunct="1">
                        <a:spcAft>
                          <a:spcPts val="0"/>
                        </a:spcAft>
                      </a:pPr>
                      <a:r>
                        <a:rPr lang="tr-TR" sz="1200" kern="1200" dirty="0">
                          <a:effectLst/>
                        </a:rPr>
                        <a:t> </a:t>
                      </a:r>
                      <a:endParaRPr lang="tr-TR" sz="12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112105170"/>
                  </a:ext>
                </a:extLst>
              </a:tr>
              <a:tr h="420752">
                <a:tc>
                  <a:txBody>
                    <a:bodyPr/>
                    <a:lstStyle/>
                    <a:p>
                      <a:pPr marL="0" algn="just" defTabSz="914400" rtl="0" eaLnBrk="1" latinLnBrk="0" hangingPunct="1">
                        <a:spcAft>
                          <a:spcPts val="0"/>
                        </a:spcAft>
                      </a:pPr>
                      <a:r>
                        <a:rPr lang="tr-TR" sz="1200" kern="1200" dirty="0">
                          <a:effectLst/>
                        </a:rPr>
                        <a:t>Sağlık Bilimleri Fakültesi </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a:effectLst/>
                        </a:rPr>
                        <a:t>266 7186400</a:t>
                      </a:r>
                      <a:endParaRPr lang="tr-TR" sz="1200" kern="120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a:effectLst/>
                        </a:rPr>
                        <a:t>266 7186414</a:t>
                      </a:r>
                      <a:endParaRPr lang="tr-TR" sz="1200" kern="120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smtClean="0">
                          <a:effectLst/>
                          <a:hlinkClick r:id="rId3"/>
                        </a:rPr>
                        <a:t>saglik@bandirma.edu.tr</a:t>
                      </a:r>
                      <a:endParaRPr lang="tr-TR" sz="1200" kern="1200" dirty="0">
                        <a:effectLst/>
                      </a:endParaRPr>
                    </a:p>
                    <a:p>
                      <a:pPr marL="0" algn="just" defTabSz="914400" rtl="0" eaLnBrk="1" latinLnBrk="0" hangingPunct="1">
                        <a:spcAft>
                          <a:spcPts val="0"/>
                        </a:spcAft>
                      </a:pPr>
                      <a:r>
                        <a:rPr lang="tr-TR" sz="1200" kern="1200" dirty="0">
                          <a:effectLst/>
                        </a:rPr>
                        <a:t> </a:t>
                      </a:r>
                      <a:endParaRPr lang="tr-TR" sz="12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2461897677"/>
                  </a:ext>
                </a:extLst>
              </a:tr>
              <a:tr h="271536">
                <a:tc>
                  <a:txBody>
                    <a:bodyPr/>
                    <a:lstStyle/>
                    <a:p>
                      <a:pPr marL="0" algn="just" defTabSz="914400" rtl="0" eaLnBrk="1" latinLnBrk="0" hangingPunct="1">
                        <a:spcAft>
                          <a:spcPts val="0"/>
                        </a:spcAft>
                      </a:pPr>
                      <a:r>
                        <a:rPr lang="tr-TR" sz="1200" kern="1200" dirty="0" smtClean="0">
                          <a:effectLst/>
                        </a:rPr>
                        <a:t>Denizcilik Fakültesi</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smtClean="0">
                          <a:effectLst/>
                        </a:rPr>
                        <a:t>0 266 717 01 17</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smtClean="0">
                          <a:effectLst/>
                        </a:rPr>
                        <a:t>0 266 717 00 30</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smtClean="0">
                          <a:effectLst/>
                          <a:hlinkClick r:id="rId4"/>
                        </a:rPr>
                        <a:t>denizcilikfakultesi@bandirma.edu.tr</a:t>
                      </a:r>
                      <a:endParaRPr lang="tr-TR" sz="12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651667411"/>
                  </a:ext>
                </a:extLst>
              </a:tr>
              <a:tr h="321734">
                <a:tc>
                  <a:txBody>
                    <a:bodyPr/>
                    <a:lstStyle/>
                    <a:p>
                      <a:pPr marL="0" algn="just" defTabSz="914400" rtl="0" eaLnBrk="1" latinLnBrk="0" hangingPunct="1">
                        <a:spcAft>
                          <a:spcPts val="0"/>
                        </a:spcAft>
                      </a:pPr>
                      <a:r>
                        <a:rPr lang="tr-TR" sz="1200" kern="1200" dirty="0" smtClean="0">
                          <a:effectLst/>
                        </a:rPr>
                        <a:t>Ömer Seyfettin Uygulamalı Bilimler Fakültesi</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smtClean="0">
                          <a:effectLst/>
                        </a:rPr>
                        <a:t>0 266 717 01 17</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smtClean="0">
                          <a:effectLst/>
                        </a:rPr>
                        <a:t> 0 266 717 00 30</a:t>
                      </a:r>
                      <a:endParaRPr lang="tr-TR" sz="1200" kern="1200" dirty="0">
                        <a:solidFill>
                          <a:schemeClr val="tx1"/>
                        </a:solidFill>
                        <a:effectLst/>
                        <a:latin typeface="+mn-lt"/>
                        <a:ea typeface="+mn-ea"/>
                        <a:cs typeface="+mn-cs"/>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kern="1200" dirty="0" smtClean="0">
                          <a:effectLst/>
                          <a:hlinkClick r:id="rId5"/>
                        </a:rPr>
                        <a:t>ubf@bandirma.edu.tr</a:t>
                      </a:r>
                      <a:endParaRPr lang="tr-TR" sz="1200" kern="1200" dirty="0" smtClean="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2017853514"/>
                  </a:ext>
                </a:extLst>
              </a:tr>
              <a:tr h="26984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kern="1200" dirty="0" smtClean="0">
                          <a:effectLst/>
                        </a:rPr>
                        <a:t>Bandırma MYO</a:t>
                      </a:r>
                      <a:endParaRPr lang="tr-TR" sz="1200" kern="1200" dirty="0" smtClean="0">
                        <a:solidFill>
                          <a:schemeClr val="tx1"/>
                        </a:solidFill>
                        <a:effectLst/>
                        <a:latin typeface="+mn-lt"/>
                        <a:ea typeface="+mn-ea"/>
                        <a:cs typeface="+mn-cs"/>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kern="1200" dirty="0" smtClean="0">
                          <a:effectLst/>
                        </a:rPr>
                        <a:t>266 7149302-03</a:t>
                      </a:r>
                      <a:endParaRPr lang="tr-TR" sz="1200" kern="1200" dirty="0" smtClean="0">
                        <a:solidFill>
                          <a:schemeClr val="tx1"/>
                        </a:solidFill>
                        <a:effectLst/>
                        <a:latin typeface="+mn-lt"/>
                        <a:ea typeface="+mn-ea"/>
                        <a:cs typeface="+mn-cs"/>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kern="1200" dirty="0" smtClean="0">
                          <a:effectLst/>
                        </a:rPr>
                        <a:t>266 7149304</a:t>
                      </a:r>
                      <a:endParaRPr lang="tr-TR" sz="1200" kern="1200" dirty="0" smtClean="0">
                        <a:solidFill>
                          <a:schemeClr val="tx1"/>
                        </a:solidFill>
                        <a:effectLst/>
                        <a:latin typeface="+mn-lt"/>
                        <a:ea typeface="+mn-ea"/>
                        <a:cs typeface="+mn-cs"/>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kern="1200" dirty="0" smtClean="0">
                          <a:effectLst/>
                          <a:hlinkClick r:id="rId6"/>
                        </a:rPr>
                        <a:t>myo@bandirma.edu.tr</a:t>
                      </a:r>
                      <a:endParaRPr lang="tr-TR" sz="1200" kern="1200" dirty="0" smtClean="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2792584125"/>
                  </a:ext>
                </a:extLst>
              </a:tr>
              <a:tr h="420752">
                <a:tc>
                  <a:txBody>
                    <a:bodyPr/>
                    <a:lstStyle/>
                    <a:p>
                      <a:pPr marL="0" algn="just" defTabSz="914400" rtl="0" eaLnBrk="1" latinLnBrk="0" hangingPunct="1">
                        <a:spcAft>
                          <a:spcPts val="0"/>
                        </a:spcAft>
                      </a:pPr>
                      <a:r>
                        <a:rPr lang="tr-TR" sz="1200" kern="1200" dirty="0">
                          <a:effectLst/>
                        </a:rPr>
                        <a:t>Gönen MYO</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a:effectLst/>
                        </a:rPr>
                        <a:t>266 7620868</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a:effectLst/>
                        </a:rPr>
                        <a:t>266 7626867</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smtClean="0">
                          <a:effectLst/>
                          <a:hlinkClick r:id="rId7"/>
                        </a:rPr>
                        <a:t>gonen@bandirma.edu.tr</a:t>
                      </a:r>
                      <a:endParaRPr lang="tr-TR" sz="1200" kern="1200" dirty="0">
                        <a:effectLst/>
                      </a:endParaRPr>
                    </a:p>
                    <a:p>
                      <a:pPr marL="0" algn="just" defTabSz="914400" rtl="0" eaLnBrk="1" latinLnBrk="0" hangingPunct="1">
                        <a:spcAft>
                          <a:spcPts val="0"/>
                        </a:spcAft>
                      </a:pPr>
                      <a:r>
                        <a:rPr lang="tr-TR" sz="1200" kern="1200" dirty="0">
                          <a:effectLst/>
                        </a:rPr>
                        <a:t> </a:t>
                      </a:r>
                      <a:endParaRPr lang="tr-TR" sz="12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587136787"/>
                  </a:ext>
                </a:extLst>
              </a:tr>
              <a:tr h="420752">
                <a:tc>
                  <a:txBody>
                    <a:bodyPr/>
                    <a:lstStyle/>
                    <a:p>
                      <a:pPr marL="0" algn="just" defTabSz="914400" rtl="0" eaLnBrk="1" latinLnBrk="0" hangingPunct="1">
                        <a:spcAft>
                          <a:spcPts val="0"/>
                        </a:spcAft>
                      </a:pPr>
                      <a:r>
                        <a:rPr lang="tr-TR" sz="1200" kern="1200">
                          <a:effectLst/>
                        </a:rPr>
                        <a:t>Erdek MYO</a:t>
                      </a:r>
                      <a:endParaRPr lang="tr-TR" sz="1200" kern="120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a:effectLst/>
                        </a:rPr>
                        <a:t>266 8557180-81</a:t>
                      </a:r>
                      <a:endParaRPr lang="tr-TR" sz="1200" kern="120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a:effectLst/>
                        </a:rPr>
                        <a:t>266 8557182</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smtClean="0">
                          <a:effectLst/>
                          <a:hlinkClick r:id="rId8"/>
                        </a:rPr>
                        <a:t>erdek@bandirma.edu.tr</a:t>
                      </a:r>
                      <a:endParaRPr lang="tr-TR" sz="1200" kern="1200" dirty="0">
                        <a:effectLst/>
                      </a:endParaRPr>
                    </a:p>
                    <a:p>
                      <a:pPr marL="0" algn="just" defTabSz="914400" rtl="0" eaLnBrk="1" latinLnBrk="0" hangingPunct="1">
                        <a:spcAft>
                          <a:spcPts val="0"/>
                        </a:spcAft>
                      </a:pPr>
                      <a:r>
                        <a:rPr lang="tr-TR" sz="1200" kern="1200" dirty="0">
                          <a:effectLst/>
                        </a:rPr>
                        <a:t> </a:t>
                      </a:r>
                      <a:endParaRPr lang="tr-TR" sz="12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629640429"/>
                  </a:ext>
                </a:extLst>
              </a:tr>
              <a:tr h="420752">
                <a:tc>
                  <a:txBody>
                    <a:bodyPr/>
                    <a:lstStyle/>
                    <a:p>
                      <a:pPr marL="0" algn="just" defTabSz="914400" rtl="0" eaLnBrk="1" latinLnBrk="0" hangingPunct="1">
                        <a:spcAft>
                          <a:spcPts val="0"/>
                        </a:spcAft>
                      </a:pPr>
                      <a:r>
                        <a:rPr lang="tr-TR" sz="1200" kern="1200">
                          <a:effectLst/>
                        </a:rPr>
                        <a:t>Manyas MYO</a:t>
                      </a:r>
                      <a:endParaRPr lang="tr-TR" sz="1200" kern="120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a:effectLst/>
                        </a:rPr>
                        <a:t>266 8281346</a:t>
                      </a:r>
                      <a:endParaRPr lang="tr-TR" sz="1200" kern="120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a:effectLst/>
                        </a:rPr>
                        <a:t>266 8281348</a:t>
                      </a:r>
                      <a:endParaRPr lang="tr-TR" sz="1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spcAft>
                          <a:spcPts val="0"/>
                        </a:spcAft>
                      </a:pPr>
                      <a:r>
                        <a:rPr lang="tr-TR" sz="1200" kern="1200" dirty="0" smtClean="0">
                          <a:effectLst/>
                          <a:hlinkClick r:id="rId9"/>
                        </a:rPr>
                        <a:t>manyas@bandirma.edu.tr</a:t>
                      </a:r>
                      <a:endParaRPr lang="tr-TR" sz="1200" kern="1200" dirty="0">
                        <a:effectLst/>
                      </a:endParaRPr>
                    </a:p>
                    <a:p>
                      <a:pPr marL="0" algn="just" defTabSz="914400" rtl="0" eaLnBrk="1" latinLnBrk="0" hangingPunct="1">
                        <a:spcAft>
                          <a:spcPts val="0"/>
                        </a:spcAft>
                      </a:pPr>
                      <a:r>
                        <a:rPr lang="tr-TR" sz="1200" kern="1200" dirty="0">
                          <a:effectLst/>
                        </a:rPr>
                        <a:t> </a:t>
                      </a:r>
                      <a:endParaRPr lang="tr-TR" sz="12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120614605"/>
                  </a:ext>
                </a:extLst>
              </a:tr>
            </a:tbl>
          </a:graphicData>
        </a:graphic>
      </p:graphicFrame>
      <p:sp>
        <p:nvSpPr>
          <p:cNvPr id="5" name="Rectangle 1"/>
          <p:cNvSpPr>
            <a:spLocks noChangeArrowheads="1"/>
          </p:cNvSpPr>
          <p:nvPr/>
        </p:nvSpPr>
        <p:spPr bwMode="auto">
          <a:xfrm>
            <a:off x="0" y="688616"/>
            <a:ext cx="12191999" cy="276999"/>
          </a:xfrm>
          <a:prstGeom prst="rect">
            <a:avLst/>
          </a:prstGeom>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200" b="1" i="0" u="none" strike="noStrike" cap="none" normalizeH="0" baseline="0" smtClean="0">
                <a:ln>
                  <a:noFill/>
                </a:ln>
                <a:solidFill>
                  <a:schemeClr val="bg1"/>
                </a:solidFill>
                <a:effectLst/>
                <a:latin typeface="Arial" panose="020B0604020202020204" pitchFamily="34" charset="0"/>
                <a:ea typeface="Times New Roman" panose="02020603050405020304" pitchFamily="18" charset="0"/>
              </a:rPr>
              <a:t>FAKÜLTE VE MESLEK YÜKSEKOKULU İLETİŞİM BİLGİLERİ</a:t>
            </a:r>
            <a:endParaRPr kumimoji="0" lang="tr-TR" altLang="tr-TR" sz="1800" b="0" i="0" u="none" strike="noStrike" cap="none" normalizeH="0" baseline="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6630525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570</Words>
  <Application>Microsoft Office PowerPoint</Application>
  <PresentationFormat>Geniş ekran</PresentationFormat>
  <Paragraphs>86</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vt:lpstr>
      <vt:lpstr>Calibri</vt:lpstr>
      <vt:lpstr>Calibri Light</vt:lpstr>
      <vt:lpstr>Times New Roman</vt:lpstr>
      <vt:lpstr>Wingdings</vt:lpstr>
      <vt:lpstr>Office Teması</vt:lpstr>
      <vt:lpstr>PowerPoint Sunusu</vt:lpstr>
      <vt:lpstr>DERS SEÇME İŞLEMLERİ </vt:lpstr>
      <vt:lpstr>DERS SEÇME İŞLEMLERİ</vt:lpstr>
      <vt:lpstr>KAYIT YENİLEME</vt:lpstr>
      <vt:lpstr>DERS ALMA BIRAKMA</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MUSTAFA PARLAK</dc:creator>
  <cp:lastModifiedBy>TANER ÇOĞAN</cp:lastModifiedBy>
  <cp:revision>13</cp:revision>
  <dcterms:created xsi:type="dcterms:W3CDTF">2017-02-17T06:13:28Z</dcterms:created>
  <dcterms:modified xsi:type="dcterms:W3CDTF">2017-02-17T11:22:21Z</dcterms:modified>
</cp:coreProperties>
</file>