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1"/>
  </p:notesMasterIdLst>
  <p:sldIdLst>
    <p:sldId id="256" r:id="rId2"/>
    <p:sldId id="257" r:id="rId3"/>
    <p:sldId id="291" r:id="rId4"/>
    <p:sldId id="307" r:id="rId5"/>
    <p:sldId id="258" r:id="rId6"/>
    <p:sldId id="308" r:id="rId7"/>
    <p:sldId id="309" r:id="rId8"/>
    <p:sldId id="266" r:id="rId9"/>
    <p:sldId id="292" r:id="rId10"/>
    <p:sldId id="293" r:id="rId11"/>
    <p:sldId id="294" r:id="rId12"/>
    <p:sldId id="295" r:id="rId13"/>
    <p:sldId id="299" r:id="rId14"/>
    <p:sldId id="300" r:id="rId15"/>
    <p:sldId id="301" r:id="rId16"/>
    <p:sldId id="267" r:id="rId17"/>
    <p:sldId id="268" r:id="rId18"/>
    <p:sldId id="270" r:id="rId19"/>
    <p:sldId id="271" r:id="rId20"/>
    <p:sldId id="272" r:id="rId21"/>
    <p:sldId id="284" r:id="rId22"/>
    <p:sldId id="273" r:id="rId23"/>
    <p:sldId id="274" r:id="rId24"/>
    <p:sldId id="269" r:id="rId25"/>
    <p:sldId id="275" r:id="rId26"/>
    <p:sldId id="298" r:id="rId27"/>
    <p:sldId id="276" r:id="rId28"/>
    <p:sldId id="277" r:id="rId29"/>
    <p:sldId id="278" r:id="rId30"/>
    <p:sldId id="279" r:id="rId31"/>
    <p:sldId id="297" r:id="rId32"/>
    <p:sldId id="280" r:id="rId33"/>
    <p:sldId id="281" r:id="rId34"/>
    <p:sldId id="282" r:id="rId35"/>
    <p:sldId id="303" r:id="rId36"/>
    <p:sldId id="304" r:id="rId37"/>
    <p:sldId id="305" r:id="rId38"/>
    <p:sldId id="306" r:id="rId39"/>
    <p:sldId id="283"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zvar özvar" initials="öö" lastIdx="1" clrIdx="0">
    <p:extLst>
      <p:ext uri="{19B8F6BF-5375-455C-9EA6-DF929625EA0E}">
        <p15:presenceInfo xmlns:p15="http://schemas.microsoft.com/office/powerpoint/2012/main" userId="97e40372e5f733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0487" autoAdjust="0"/>
  </p:normalViewPr>
  <p:slideViewPr>
    <p:cSldViewPr snapToGrid="0">
      <p:cViewPr varScale="1">
        <p:scale>
          <a:sx n="73" d="100"/>
          <a:sy n="73" d="100"/>
        </p:scale>
        <p:origin x="2028" y="5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6255789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263396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KAPAK">
    <p:spTree>
      <p:nvGrpSpPr>
        <p:cNvPr id="1" name=""/>
        <p:cNvGrpSpPr/>
        <p:nvPr/>
      </p:nvGrpSpPr>
      <p:grpSpPr>
        <a:xfrm>
          <a:off x="0" y="0"/>
          <a:ext cx="0" cy="0"/>
          <a:chOff x="0" y="0"/>
          <a:chExt cx="0" cy="0"/>
        </a:xfrm>
      </p:grpSpPr>
      <p:pic>
        <p:nvPicPr>
          <p:cNvPr id="11" name="POWERPOINT SUNUM-01-01.png" descr="POWERPOINT SUNUM-01-01.png"/>
          <p:cNvPicPr>
            <a:picLocks noChangeAspect="1"/>
          </p:cNvPicPr>
          <p:nvPr/>
        </p:nvPicPr>
        <p:blipFill>
          <a:blip r:embed="rId2"/>
          <a:stretch>
            <a:fillRect/>
          </a:stretch>
        </p:blipFill>
        <p:spPr>
          <a:xfrm>
            <a:off x="0" y="255523"/>
            <a:ext cx="13004800" cy="9750554"/>
          </a:xfrm>
          <a:prstGeom prst="rect">
            <a:avLst/>
          </a:prstGeom>
          <a:ln w="12700">
            <a:miter lim="400000"/>
          </a:ln>
        </p:spPr>
      </p:pic>
      <p:sp>
        <p:nvSpPr>
          <p:cNvPr id="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Ust ve Alt Baslik">
    <p:spTree>
      <p:nvGrpSpPr>
        <p:cNvPr id="1" name=""/>
        <p:cNvGrpSpPr/>
        <p:nvPr/>
      </p:nvGrpSpPr>
      <p:grpSpPr>
        <a:xfrm>
          <a:off x="0" y="0"/>
          <a:ext cx="0" cy="0"/>
          <a:chOff x="0" y="0"/>
          <a:chExt cx="0" cy="0"/>
        </a:xfrm>
      </p:grpSpPr>
      <p:pic>
        <p:nvPicPr>
          <p:cNvPr id="19" name="UST_BASLIK.png" descr="UST_BASLIK.png"/>
          <p:cNvPicPr>
            <a:picLocks noChangeAspect="1"/>
          </p:cNvPicPr>
          <p:nvPr/>
        </p:nvPicPr>
        <p:blipFill>
          <a:blip r:embed="rId2"/>
          <a:stretch>
            <a:fillRect/>
          </a:stretch>
        </p:blipFill>
        <p:spPr>
          <a:xfrm>
            <a:off x="0" y="-1148"/>
            <a:ext cx="13004800" cy="2145123"/>
          </a:xfrm>
          <a:prstGeom prst="rect">
            <a:avLst/>
          </a:prstGeom>
          <a:ln w="12700">
            <a:miter lim="400000"/>
          </a:ln>
        </p:spPr>
      </p:pic>
      <p:sp>
        <p:nvSpPr>
          <p:cNvPr id="2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2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Başlık Metni</a:t>
            </a:r>
          </a:p>
        </p:txBody>
      </p:sp>
      <p:sp>
        <p:nvSpPr>
          <p:cNvPr id="3" name="Gövde Düzeyi Bir…"/>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iibf.bandirma.edu.tr/tr/maliy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bandirma.edu.tr/" TargetMode="External"/><Relationship Id="rId2" Type="http://schemas.openxmlformats.org/officeDocument/2006/relationships/hyperlink" Target="mailto:iibf@bandirma.edu.tr" TargetMode="External"/><Relationship Id="rId1" Type="http://schemas.openxmlformats.org/officeDocument/2006/relationships/slideLayout" Target="../slideLayouts/slideLayout2.xml"/><Relationship Id="rId4" Type="http://schemas.openxmlformats.org/officeDocument/2006/relationships/hyperlink" Target="http://www.balikesir.edu.tr/index.php/baun/birim/bandirma_iktisadi_idari_bilimler_fakultesi"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ktisadi ve İdari Bilimler Fakültesi…"/>
          <p:cNvSpPr txBox="1"/>
          <p:nvPr/>
        </p:nvSpPr>
        <p:spPr>
          <a:xfrm>
            <a:off x="783771" y="1126975"/>
            <a:ext cx="11271381" cy="87203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b="1">
                <a:solidFill>
                  <a:srgbClr val="FFFFFF"/>
                </a:solidFill>
                <a:latin typeface="Arial"/>
                <a:ea typeface="Arial"/>
                <a:cs typeface="Arial"/>
                <a:sym typeface="Arial"/>
              </a:defRPr>
            </a:pPr>
            <a:r>
              <a:rPr lang="tr-TR" sz="4000" dirty="0">
                <a:solidFill>
                  <a:schemeClr val="accent1">
                    <a:lumMod val="50000"/>
                  </a:schemeClr>
                </a:solidFill>
              </a:rPr>
              <a:t>T.C.</a:t>
            </a:r>
          </a:p>
          <a:p>
            <a:pPr>
              <a:defRPr sz="2500" b="1">
                <a:solidFill>
                  <a:srgbClr val="FFFFFF"/>
                </a:solidFill>
                <a:latin typeface="Arial"/>
                <a:ea typeface="Arial"/>
                <a:cs typeface="Arial"/>
                <a:sym typeface="Arial"/>
              </a:defRPr>
            </a:pPr>
            <a:r>
              <a:rPr lang="tr-TR" sz="4000" dirty="0">
                <a:solidFill>
                  <a:schemeClr val="accent1">
                    <a:lumMod val="50000"/>
                  </a:schemeClr>
                </a:solidFill>
              </a:rPr>
              <a:t>BANDIRMA ONYEDİ EYLÜL ÜNİVERSİTESİ</a:t>
            </a: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b="1">
                <a:solidFill>
                  <a:srgbClr val="FFFFFF"/>
                </a:solidFill>
                <a:latin typeface="Arial"/>
                <a:ea typeface="Arial"/>
                <a:cs typeface="Arial"/>
                <a:sym typeface="Arial"/>
              </a:defRPr>
            </a:pPr>
            <a:r>
              <a:rPr lang="tr-TR" sz="4000" dirty="0">
                <a:solidFill>
                  <a:schemeClr val="accent1">
                    <a:lumMod val="50000"/>
                  </a:schemeClr>
                </a:solidFill>
              </a:rPr>
              <a:t>İKTİSADİ VE İDARİ BİLİMLER FAKÜLTESİ</a:t>
            </a:r>
          </a:p>
          <a:p>
            <a:pPr>
              <a:defRPr sz="2500" b="1">
                <a:solidFill>
                  <a:srgbClr val="FFFFFF"/>
                </a:solidFill>
                <a:latin typeface="Arial"/>
                <a:ea typeface="Arial"/>
                <a:cs typeface="Arial"/>
                <a:sym typeface="Arial"/>
              </a:defRPr>
            </a:pPr>
            <a:r>
              <a:rPr lang="tr-TR" sz="4000" dirty="0">
                <a:solidFill>
                  <a:schemeClr val="accent1">
                    <a:lumMod val="50000"/>
                  </a:schemeClr>
                </a:solidFill>
              </a:rPr>
              <a:t>MALİYE BÖLÜMÜ</a:t>
            </a: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a:solidFill>
                  <a:srgbClr val="FFFFFF"/>
                </a:solidFill>
                <a:latin typeface="Arial"/>
                <a:ea typeface="Arial"/>
                <a:cs typeface="Arial"/>
                <a:sym typeface="Arial"/>
              </a:defRPr>
            </a:pPr>
            <a:r>
              <a:rPr lang="tr-TR" sz="4000" dirty="0">
                <a:solidFill>
                  <a:schemeClr val="accent1">
                    <a:lumMod val="50000"/>
                  </a:schemeClr>
                </a:solidFill>
              </a:rPr>
              <a:t>2022-2023 Eğitim ve Öğretim Yılı </a:t>
            </a:r>
          </a:p>
          <a:p>
            <a:pPr>
              <a:defRPr sz="2500">
                <a:solidFill>
                  <a:srgbClr val="FFFFFF"/>
                </a:solidFill>
                <a:latin typeface="Arial"/>
                <a:ea typeface="Arial"/>
                <a:cs typeface="Arial"/>
                <a:sym typeface="Arial"/>
              </a:defRPr>
            </a:pPr>
            <a:r>
              <a:rPr sz="4000" dirty="0" err="1">
                <a:solidFill>
                  <a:schemeClr val="accent1">
                    <a:lumMod val="50000"/>
                  </a:schemeClr>
                </a:solidFill>
              </a:rPr>
              <a:t>Oryantasyon</a:t>
            </a:r>
            <a:r>
              <a:rPr sz="4000" dirty="0">
                <a:solidFill>
                  <a:schemeClr val="accent1">
                    <a:lumMod val="50000"/>
                  </a:schemeClr>
                </a:solidFill>
              </a:rPr>
              <a:t> </a:t>
            </a:r>
            <a:r>
              <a:rPr lang="tr-TR" sz="4000" dirty="0">
                <a:solidFill>
                  <a:schemeClr val="accent1">
                    <a:lumMod val="50000"/>
                  </a:schemeClr>
                </a:solidFill>
              </a:rPr>
              <a:t>Programı</a:t>
            </a:r>
            <a:endParaRPr sz="4000" dirty="0">
              <a:solidFill>
                <a:schemeClr val="accent1">
                  <a:lumMod val="50000"/>
                </a:schemeClr>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405721" y="2032769"/>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2. Sınıf</a:t>
            </a:r>
            <a:endPar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886821" y="2943143"/>
            <a:ext cx="1035893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2. Sınıfta alınacak</a:t>
            </a:r>
            <a:r>
              <a:rPr kumimoji="0" lang="tr-TR" sz="28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dersler:</a:t>
            </a:r>
            <a:endPar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5" name="Slayt Numarası Yer Tutucusu 4"/>
          <p:cNvSpPr>
            <a:spLocks noGrp="1"/>
          </p:cNvSpPr>
          <p:nvPr>
            <p:ph type="sldNum" sz="quarter" idx="2"/>
          </p:nvPr>
        </p:nvSpPr>
        <p:spPr/>
        <p:txBody>
          <a:bodyPr/>
          <a:lstStyle/>
          <a:p>
            <a:fld id="{86CB4B4D-7CA3-9044-876B-883B54F8677D}" type="slidenum">
              <a:rPr lang="tr-TR" smtClean="0"/>
              <a:t>10</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99" y="3730405"/>
            <a:ext cx="11944338" cy="4734281"/>
          </a:xfrm>
          <a:prstGeom prst="rect">
            <a:avLst/>
          </a:prstGeom>
        </p:spPr>
      </p:pic>
    </p:spTree>
    <p:extLst>
      <p:ext uri="{BB962C8B-B14F-4D97-AF65-F5344CB8AC3E}">
        <p14:creationId xmlns:p14="http://schemas.microsoft.com/office/powerpoint/2010/main" val="6345478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14901" y="2042722"/>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3. Sınıf</a:t>
            </a:r>
            <a:endPar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Metin kutusu 1"/>
          <p:cNvSpPr txBox="1"/>
          <p:nvPr/>
        </p:nvSpPr>
        <p:spPr>
          <a:xfrm>
            <a:off x="1050878" y="3112063"/>
            <a:ext cx="1109562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3. Sınıfta alınacak</a:t>
            </a:r>
            <a:r>
              <a:rPr kumimoji="0" lang="tr-TR" sz="28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dersler:</a:t>
            </a:r>
          </a:p>
        </p:txBody>
      </p:sp>
      <p:sp>
        <p:nvSpPr>
          <p:cNvPr id="5" name="Slayt Numarası Yer Tutucusu 4"/>
          <p:cNvSpPr>
            <a:spLocks noGrp="1"/>
          </p:cNvSpPr>
          <p:nvPr>
            <p:ph type="sldNum" sz="quarter" idx="2"/>
          </p:nvPr>
        </p:nvSpPr>
        <p:spPr/>
        <p:txBody>
          <a:bodyPr/>
          <a:lstStyle/>
          <a:p>
            <a:fld id="{86CB4B4D-7CA3-9044-876B-883B54F8677D}" type="slidenum">
              <a:rPr lang="tr-TR" smtClean="0"/>
              <a:t>11</a:t>
            </a:fld>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46" y="3686109"/>
            <a:ext cx="11869301" cy="4954038"/>
          </a:xfrm>
          <a:prstGeom prst="rect">
            <a:avLst/>
          </a:prstGeom>
        </p:spPr>
      </p:pic>
    </p:spTree>
    <p:extLst>
      <p:ext uri="{BB962C8B-B14F-4D97-AF65-F5344CB8AC3E}">
        <p14:creationId xmlns:p14="http://schemas.microsoft.com/office/powerpoint/2010/main" val="17745329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337482" y="2183643"/>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4. Sınıf</a:t>
            </a:r>
            <a:endPar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Metin kutusu 1"/>
          <p:cNvSpPr txBox="1"/>
          <p:nvPr/>
        </p:nvSpPr>
        <p:spPr>
          <a:xfrm>
            <a:off x="791570" y="3015546"/>
            <a:ext cx="1100009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4. Sınıfta alınacak dersler:</a:t>
            </a:r>
          </a:p>
        </p:txBody>
      </p:sp>
      <p:sp>
        <p:nvSpPr>
          <p:cNvPr id="4" name="Slayt Numarası Yer Tutucusu 3"/>
          <p:cNvSpPr>
            <a:spLocks noGrp="1"/>
          </p:cNvSpPr>
          <p:nvPr>
            <p:ph type="sldNum" sz="quarter" idx="2"/>
          </p:nvPr>
        </p:nvSpPr>
        <p:spPr/>
        <p:txBody>
          <a:bodyPr/>
          <a:lstStyle/>
          <a:p>
            <a:fld id="{86CB4B4D-7CA3-9044-876B-883B54F8677D}" type="slidenum">
              <a:rPr lang="tr-TR" smtClean="0"/>
              <a:t>12</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35" y="3724338"/>
            <a:ext cx="12163508" cy="4163255"/>
          </a:xfrm>
          <a:prstGeom prst="rect">
            <a:avLst/>
          </a:prstGeom>
        </p:spPr>
      </p:pic>
    </p:spTree>
    <p:extLst>
      <p:ext uri="{BB962C8B-B14F-4D97-AF65-F5344CB8AC3E}">
        <p14:creationId xmlns:p14="http://schemas.microsoft.com/office/powerpoint/2010/main" val="32235102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14F95D3-C2BC-4C00-9E62-6602A8A0A8EB}"/>
              </a:ext>
            </a:extLst>
          </p:cNvPr>
          <p:cNvSpPr txBox="1"/>
          <p:nvPr/>
        </p:nvSpPr>
        <p:spPr>
          <a:xfrm>
            <a:off x="3143250" y="2276475"/>
            <a:ext cx="729615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Kayıt İşlemleri</a:t>
            </a:r>
          </a:p>
        </p:txBody>
      </p:sp>
      <p:sp>
        <p:nvSpPr>
          <p:cNvPr id="4" name="Metin kutusu 3">
            <a:extLst>
              <a:ext uri="{FF2B5EF4-FFF2-40B4-BE49-F238E27FC236}">
                <a16:creationId xmlns:a16="http://schemas.microsoft.com/office/drawing/2014/main" id="{BB63594E-B8DC-4489-871B-F1C4D7123A7F}"/>
              </a:ext>
            </a:extLst>
          </p:cNvPr>
          <p:cNvSpPr txBox="1"/>
          <p:nvPr/>
        </p:nvSpPr>
        <p:spPr>
          <a:xfrm>
            <a:off x="1028700" y="3317965"/>
            <a:ext cx="1129665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spcAft>
                <a:spcPts val="1200"/>
              </a:spcAft>
            </a:pPr>
            <a:r>
              <a:rPr lang="tr-TR" sz="2800" dirty="0">
                <a:latin typeface="Arial" panose="020B0604020202020204" pitchFamily="34" charset="0"/>
                <a:cs typeface="Arial" panose="020B0604020202020204" pitchFamily="34" charset="0"/>
              </a:rPr>
              <a:t>Ders kayıtları işlemleri sırasında:</a:t>
            </a:r>
          </a:p>
          <a:p>
            <a:pPr algn="just">
              <a:spcAft>
                <a:spcPts val="1200"/>
              </a:spcAft>
            </a:pPr>
            <a:endParaRPr lang="tr-TR" sz="2800" dirty="0">
              <a:latin typeface="Arial" panose="020B0604020202020204" pitchFamily="34" charset="0"/>
              <a:cs typeface="Arial" panose="020B0604020202020204" pitchFamily="34" charset="0"/>
            </a:endParaRP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Alt sınıflardan almadığınız zorunlu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Alt sınıflardan almadığınız seçmeli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Alt sınıflardan kaldığınız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Döneminizdeki zorunlu ve seçmeli derslerini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Döneminizdeki üniversite ortak seçmeli dersleri seçiniz.</a:t>
            </a:r>
          </a:p>
          <a:p>
            <a:pPr algn="just">
              <a:spcAft>
                <a:spcPts val="1200"/>
              </a:spcAft>
            </a:pPr>
            <a:endParaRPr lang="tr-TR" sz="2800" dirty="0">
              <a:latin typeface="Arial" panose="020B0604020202020204" pitchFamily="34" charset="0"/>
              <a:cs typeface="Arial" panose="020B0604020202020204" pitchFamily="34" charset="0"/>
            </a:endParaRPr>
          </a:p>
          <a:p>
            <a:pPr algn="just">
              <a:spcAft>
                <a:spcPts val="1200"/>
              </a:spcAft>
            </a:pPr>
            <a:r>
              <a:rPr lang="tr-TR" sz="2800" dirty="0">
                <a:latin typeface="Arial" panose="020B0604020202020204" pitchFamily="34" charset="0"/>
                <a:cs typeface="Arial" panose="020B0604020202020204" pitchFamily="34" charset="0"/>
              </a:rPr>
              <a:t>Bu adımlarda AKTS sınırınıza kadar ilerleyebilirsiniz.</a:t>
            </a: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13</a:t>
            </a:fld>
            <a:endParaRPr lang="tr-TR"/>
          </a:p>
        </p:txBody>
      </p:sp>
    </p:spTree>
    <p:extLst>
      <p:ext uri="{BB962C8B-B14F-4D97-AF65-F5344CB8AC3E}">
        <p14:creationId xmlns:p14="http://schemas.microsoft.com/office/powerpoint/2010/main" val="22486518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67AC233-D6E3-42FF-AC7F-796A16991375}"/>
              </a:ext>
            </a:extLst>
          </p:cNvPr>
          <p:cNvSpPr txBox="1"/>
          <p:nvPr/>
        </p:nvSpPr>
        <p:spPr>
          <a:xfrm>
            <a:off x="4438650" y="2200275"/>
            <a:ext cx="47625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Kayıt İşlemleri</a:t>
            </a:r>
          </a:p>
        </p:txBody>
      </p:sp>
      <p:sp>
        <p:nvSpPr>
          <p:cNvPr id="3" name="Metin kutusu 2">
            <a:extLst>
              <a:ext uri="{FF2B5EF4-FFF2-40B4-BE49-F238E27FC236}">
                <a16:creationId xmlns:a16="http://schemas.microsoft.com/office/drawing/2014/main" id="{32BE4A05-0735-492F-A15D-64DEDBC836D6}"/>
              </a:ext>
            </a:extLst>
          </p:cNvPr>
          <p:cNvSpPr txBox="1"/>
          <p:nvPr/>
        </p:nvSpPr>
        <p:spPr>
          <a:xfrm>
            <a:off x="1047750" y="3450259"/>
            <a:ext cx="11239500" cy="47961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Bu anlamda, </a:t>
            </a:r>
          </a:p>
          <a:p>
            <a:pPr marL="0" marR="0" indent="0" algn="just" defTabSz="584200" rtl="0" fontAlgn="auto" latinLnBrk="0" hangingPunct="0">
              <a:lnSpc>
                <a:spcPct val="100000"/>
              </a:lnSpc>
              <a:spcBef>
                <a:spcPts val="0"/>
              </a:spcBef>
              <a:spcAft>
                <a:spcPts val="0"/>
              </a:spcAft>
              <a:buClrTx/>
              <a:buSzTx/>
              <a:buFontTx/>
              <a:buNone/>
              <a:tabLst/>
            </a:pPr>
            <a:endPar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457200" indent="-571500" algn="just">
              <a:spcAft>
                <a:spcPts val="1800"/>
              </a:spcAft>
              <a:buFont typeface="Wingdings" panose="05000000000000000000" pitchFamily="2" charset="2"/>
              <a:buChar char="Ø"/>
            </a:pPr>
            <a:r>
              <a:rPr lang="tr-TR" sz="2800" dirty="0">
                <a:solidFill>
                  <a:schemeClr val="tx1"/>
                </a:solidFill>
                <a:latin typeface="Arial" panose="020B0604020202020204" pitchFamily="34" charset="0"/>
                <a:cs typeface="Arial" panose="020B0604020202020204" pitchFamily="34" charset="0"/>
              </a:rPr>
              <a:t>Ders kaydı ve internet üzerinden kayıt yenileme tarihleri </a:t>
            </a:r>
            <a:r>
              <a:rPr lang="tr-TR" sz="2800" dirty="0">
                <a:solidFill>
                  <a:srgbClr val="FF0000"/>
                </a:solidFill>
                <a:latin typeface="Arial" panose="020B0604020202020204" pitchFamily="34" charset="0"/>
                <a:cs typeface="Arial" panose="020B0604020202020204" pitchFamily="34" charset="0"/>
              </a:rPr>
              <a:t>Akademik Takvimde</a:t>
            </a:r>
            <a:r>
              <a:rPr lang="tr-TR" sz="2800" dirty="0">
                <a:solidFill>
                  <a:schemeClr val="tx1"/>
                </a:solidFill>
                <a:latin typeface="Arial" panose="020B0604020202020204" pitchFamily="34" charset="0"/>
                <a:cs typeface="Arial" panose="020B0604020202020204" pitchFamily="34" charset="0"/>
              </a:rPr>
              <a:t> belirlenmiştir.</a:t>
            </a:r>
          </a:p>
          <a:p>
            <a:pPr marL="571500" indent="-5715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Hem Güz hem de Bahar dönemlerinde ders kaydı ve kayıt yenileme işlemlerini yapmanız gerekmektedir.</a:t>
            </a:r>
          </a:p>
          <a:p>
            <a:pPr marL="571500" indent="-5715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Ders kaydı ve kayıt yenileme işlemlerini yapabilmeniz için katkı payı veya öğrenim ücreti borcunuzun olmaması gerekmektedir.</a:t>
            </a:r>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Slayt Numarası Yer Tutucusu 3"/>
          <p:cNvSpPr>
            <a:spLocks noGrp="1"/>
          </p:cNvSpPr>
          <p:nvPr>
            <p:ph type="sldNum" sz="quarter" idx="2"/>
          </p:nvPr>
        </p:nvSpPr>
        <p:spPr/>
        <p:txBody>
          <a:bodyPr/>
          <a:lstStyle/>
          <a:p>
            <a:fld id="{86CB4B4D-7CA3-9044-876B-883B54F8677D}" type="slidenum">
              <a:rPr lang="tr-TR" smtClean="0"/>
              <a:t>14</a:t>
            </a:fld>
            <a:endParaRPr lang="tr-TR"/>
          </a:p>
        </p:txBody>
      </p:sp>
    </p:spTree>
    <p:extLst>
      <p:ext uri="{BB962C8B-B14F-4D97-AF65-F5344CB8AC3E}">
        <p14:creationId xmlns:p14="http://schemas.microsoft.com/office/powerpoint/2010/main" val="7133805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A910C5C-9BDA-46B4-AF04-719FF888A416}"/>
              </a:ext>
            </a:extLst>
          </p:cNvPr>
          <p:cNvSpPr txBox="1"/>
          <p:nvPr/>
        </p:nvSpPr>
        <p:spPr>
          <a:xfrm>
            <a:off x="2146041" y="2238375"/>
            <a:ext cx="893872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Katkı Payı Ödemeleri ve Harç İşlemleri</a:t>
            </a:r>
          </a:p>
        </p:txBody>
      </p:sp>
      <p:sp>
        <p:nvSpPr>
          <p:cNvPr id="3" name="Metin kutusu 2">
            <a:extLst>
              <a:ext uri="{FF2B5EF4-FFF2-40B4-BE49-F238E27FC236}">
                <a16:creationId xmlns:a16="http://schemas.microsoft.com/office/drawing/2014/main" id="{0D6F9053-AA3F-4619-BC45-B72E08CDDCD5}"/>
              </a:ext>
            </a:extLst>
          </p:cNvPr>
          <p:cNvSpPr txBox="1"/>
          <p:nvPr/>
        </p:nvSpPr>
        <p:spPr>
          <a:xfrm>
            <a:off x="781050" y="1973565"/>
            <a:ext cx="11610003" cy="8074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tr-TR" sz="3200" dirty="0"/>
          </a:p>
          <a:p>
            <a:pPr marL="0" marR="0" indent="0" algn="just" defTabSz="584200" rtl="0" fontAlgn="auto" latinLnBrk="0" hangingPunct="0">
              <a:lnSpc>
                <a:spcPct val="100000"/>
              </a:lnSpc>
              <a:spcBef>
                <a:spcPts val="0"/>
              </a:spcBef>
              <a:spcAft>
                <a:spcPts val="0"/>
              </a:spcAft>
              <a:buClrTx/>
              <a:buSzTx/>
              <a:buFontTx/>
              <a:buNone/>
              <a:tabLst/>
            </a:pPr>
            <a:endParaRPr kumimoji="0" lang="tr-TR" sz="3200" b="0" i="0" u="none" strike="noStrike" cap="none" spc="0" normalizeH="0" baseline="0" dirty="0">
              <a:ln>
                <a:noFill/>
              </a:ln>
              <a:solidFill>
                <a:srgbClr val="000000"/>
              </a:solidFill>
              <a:effectLst/>
              <a:uFillTx/>
              <a:latin typeface="+mn-lt"/>
              <a:ea typeface="+mn-ea"/>
              <a:cs typeface="+mn-cs"/>
              <a:sym typeface="Helvetica Light"/>
            </a:endParaRPr>
          </a:p>
          <a:p>
            <a:pPr marL="0" marR="0" indent="0" algn="just"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0" marR="0" indent="0" algn="just" defTabSz="584200" rtl="0" fontAlgn="auto" latinLnBrk="0" hangingPunct="0">
              <a:lnSpc>
                <a:spcPct val="100000"/>
              </a:lnSpc>
              <a:spcBef>
                <a:spcPts val="0"/>
              </a:spcBef>
              <a:spcAft>
                <a:spcPts val="0"/>
              </a:spcAft>
              <a:buClrTx/>
              <a:buSzTx/>
              <a:buFontTx/>
              <a:buNone/>
              <a:tabLst/>
            </a:pPr>
            <a:r>
              <a:rPr lang="tr-TR" sz="2800" dirty="0">
                <a:latin typeface="Arial" panose="020B0604020202020204" pitchFamily="34" charset="0"/>
                <a:cs typeface="Arial" panose="020B0604020202020204" pitchFamily="34" charset="0"/>
              </a:rPr>
              <a:t>A</a:t>
            </a: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şağıdaki koşullarda öğrenci harç ücreti yatırmak durumundadır, </a:t>
            </a:r>
          </a:p>
          <a:p>
            <a:pPr marL="0" marR="0" indent="0" algn="ctr"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457200" indent="-4572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Program süresini (lisans 4 yıl) doldurmuş olan </a:t>
            </a:r>
            <a:r>
              <a:rPr lang="tr-TR" sz="2800" u="sng" dirty="0">
                <a:latin typeface="Arial" panose="020B0604020202020204" pitchFamily="34" charset="0"/>
                <a:cs typeface="Arial" panose="020B0604020202020204" pitchFamily="34" charset="0"/>
              </a:rPr>
              <a:t>birinci öğretim</a:t>
            </a:r>
            <a:r>
              <a:rPr lang="tr-TR" sz="2800" dirty="0">
                <a:latin typeface="Arial" panose="020B0604020202020204" pitchFamily="34" charset="0"/>
                <a:cs typeface="Arial" panose="020B0604020202020204" pitchFamily="34" charset="0"/>
              </a:rPr>
              <a:t> öğrencileri katkı payı yatırmalıdır.</a:t>
            </a:r>
          </a:p>
          <a:p>
            <a:pPr marL="457200" indent="-4572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Program süresini doldurmayan </a:t>
            </a:r>
            <a:r>
              <a:rPr lang="tr-TR" sz="2800" u="sng" dirty="0">
                <a:latin typeface="Arial" panose="020B0604020202020204" pitchFamily="34" charset="0"/>
                <a:cs typeface="Arial" panose="020B0604020202020204" pitchFamily="34" charset="0"/>
              </a:rPr>
              <a:t>birinci öğretim</a:t>
            </a:r>
            <a:r>
              <a:rPr lang="tr-TR" sz="2800" dirty="0">
                <a:latin typeface="Arial" panose="020B0604020202020204" pitchFamily="34" charset="0"/>
                <a:cs typeface="Arial" panose="020B0604020202020204" pitchFamily="34" charset="0"/>
              </a:rPr>
              <a:t> öğrencilerinin herhangi bir ücret yatırmalarına gerek yoktur.</a:t>
            </a:r>
          </a:p>
          <a:p>
            <a:pPr marL="457200" indent="-457200" algn="just">
              <a:buFont typeface="Wingdings" panose="05000000000000000000" pitchFamily="2" charset="2"/>
              <a:buChar char="Ø"/>
            </a:pPr>
            <a:r>
              <a:rPr lang="tr-TR" sz="2800" u="sng" dirty="0">
                <a:latin typeface="Arial" panose="020B0604020202020204" pitchFamily="34" charset="0"/>
                <a:cs typeface="Arial" panose="020B0604020202020204" pitchFamily="34" charset="0"/>
              </a:rPr>
              <a:t>İkinci öğretim</a:t>
            </a:r>
            <a:r>
              <a:rPr lang="tr-TR" sz="2800" dirty="0">
                <a:latin typeface="Arial" panose="020B0604020202020204" pitchFamily="34" charset="0"/>
                <a:cs typeface="Arial" panose="020B0604020202020204" pitchFamily="34" charset="0"/>
              </a:rPr>
              <a:t> de okuyan öğrenciler ve </a:t>
            </a:r>
            <a:r>
              <a:rPr lang="tr-TR" sz="2800" u="sng" dirty="0">
                <a:latin typeface="Arial" panose="020B0604020202020204" pitchFamily="34" charset="0"/>
                <a:cs typeface="Arial" panose="020B0604020202020204" pitchFamily="34" charset="0"/>
              </a:rPr>
              <a:t>uzaktan eğitim</a:t>
            </a:r>
            <a:r>
              <a:rPr lang="tr-TR" sz="2800" dirty="0">
                <a:latin typeface="Arial" panose="020B0604020202020204" pitchFamily="34" charset="0"/>
                <a:cs typeface="Arial" panose="020B0604020202020204" pitchFamily="34" charset="0"/>
              </a:rPr>
              <a:t> öğrencileri kaçıncı sınıfta olurlarsa olsunlar </a:t>
            </a:r>
            <a:r>
              <a:rPr lang="tr-TR" sz="2800" u="sng" dirty="0">
                <a:latin typeface="Arial" panose="020B0604020202020204" pitchFamily="34" charset="0"/>
                <a:cs typeface="Arial" panose="020B0604020202020204" pitchFamily="34" charset="0"/>
              </a:rPr>
              <a:t>öğrenim ücreti</a:t>
            </a:r>
            <a:r>
              <a:rPr lang="tr-TR" sz="2800" dirty="0">
                <a:latin typeface="Arial" panose="020B0604020202020204" pitchFamily="34" charset="0"/>
                <a:cs typeface="Arial" panose="020B0604020202020204" pitchFamily="34" charset="0"/>
              </a:rPr>
              <a:t> yatırmalıdır.</a:t>
            </a:r>
            <a:endParaRPr lang="tr-TR" sz="2800" b="1" dirty="0">
              <a:solidFill>
                <a:srgbClr val="C00000"/>
              </a:solidFill>
              <a:latin typeface="Arial" panose="020B0604020202020204" pitchFamily="34" charset="0"/>
              <a:cs typeface="Arial" panose="020B060402020202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tr-TR" dirty="0"/>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Slayt Numarası Yer Tutucusu 3"/>
          <p:cNvSpPr>
            <a:spLocks noGrp="1"/>
          </p:cNvSpPr>
          <p:nvPr>
            <p:ph type="sldNum" sz="quarter" idx="2"/>
          </p:nvPr>
        </p:nvSpPr>
        <p:spPr/>
        <p:txBody>
          <a:bodyPr/>
          <a:lstStyle/>
          <a:p>
            <a:fld id="{86CB4B4D-7CA3-9044-876B-883B54F8677D}" type="slidenum">
              <a:rPr lang="tr-TR" smtClean="0"/>
              <a:t>15</a:t>
            </a:fld>
            <a:endParaRPr lang="tr-TR"/>
          </a:p>
        </p:txBody>
      </p:sp>
    </p:spTree>
    <p:extLst>
      <p:ext uri="{BB962C8B-B14F-4D97-AF65-F5344CB8AC3E}">
        <p14:creationId xmlns:p14="http://schemas.microsoft.com/office/powerpoint/2010/main" val="2500426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181640"/>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141634"/>
            <a:ext cx="12185780" cy="5611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Güz ve bahar yarıyılları dışında, ilgili birim kurullarının teklifi ve Senatonun kararı  ile </a:t>
            </a:r>
            <a:r>
              <a:rPr lang="tr-TR" sz="2800" b="1" dirty="0">
                <a:ln w="0"/>
                <a:solidFill>
                  <a:schemeClr val="tx1"/>
                </a:solidFill>
                <a:latin typeface="Arial" panose="020B0604020202020204" pitchFamily="34" charset="0"/>
                <a:cs typeface="Arial" panose="020B0604020202020204" pitchFamily="34" charset="0"/>
              </a:rPr>
              <a:t>yaz okulu </a:t>
            </a:r>
            <a:r>
              <a:rPr lang="tr-TR" sz="2800" u="sng" dirty="0">
                <a:ln w="0"/>
                <a:solidFill>
                  <a:schemeClr val="tx1"/>
                </a:solidFill>
                <a:latin typeface="Arial" panose="020B0604020202020204" pitchFamily="34" charset="0"/>
                <a:cs typeface="Arial" panose="020B0604020202020204" pitchFamily="34" charset="0"/>
              </a:rPr>
              <a:t>açılabilir</a:t>
            </a:r>
            <a:r>
              <a:rPr lang="tr-TR" sz="2800" dirty="0">
                <a:ln w="0"/>
                <a:solidFill>
                  <a:schemeClr val="tx1"/>
                </a:solidFill>
                <a:latin typeface="Arial" panose="020B0604020202020204" pitchFamily="34" charset="0"/>
                <a:cs typeface="Arial" panose="020B0604020202020204" pitchFamily="34" charset="0"/>
              </a:rPr>
              <a:t>. </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Yaz okulu uygulaması, ilgili mevzuat hükümleri çerçevesinde yapılır.</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Yaz okulu döneminde alınan derslerin kredileri ne olursa olsun öğrencinin kayıtlı olduğu programdaki kredileri esas alınır.</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Yaz okulunda alınan dersler devamdan sayılmaz.</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Diğer üniversitelerden yaz okulunda ders alacak öğrenci kayıtlı bulunduğu üniversitedeki biriminden ilgili dersi veren öğretim elemanı veya bölüm başkanının, derslerin eşdeğer olduğuna ilişkin yazılı onayını almak ve Yüksek Öğretim Kurulu’nun belirlediği esaslara uymak zorundadır.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16</a:t>
            </a:fld>
            <a:endParaRPr lang="tr-TR"/>
          </a:p>
        </p:txBody>
      </p:sp>
    </p:spTree>
    <p:extLst>
      <p:ext uri="{BB962C8B-B14F-4D97-AF65-F5344CB8AC3E}">
        <p14:creationId xmlns:p14="http://schemas.microsoft.com/office/powerpoint/2010/main" val="12333851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218962"/>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672221"/>
            <a:ext cx="12185780" cy="3642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Genel not ortalaması hesaplanırken, tekrar edilen ders bulunması halinde bu dersten alınan en son not geçerlidir.</a:t>
            </a:r>
          </a:p>
          <a:p>
            <a:pPr marL="457200" indent="-457200" algn="just">
              <a:spcBef>
                <a:spcPts val="1800"/>
              </a:spcBef>
              <a:spcAft>
                <a:spcPts val="18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Tekrar edilmesi gereken seçimlik bir ders yerine başka bir seçimlik dersin alınması durumunda ise en son alınan dersin notu göz önünde tutulur. </a:t>
            </a:r>
          </a:p>
          <a:p>
            <a:pPr marL="457200" indent="-457200" algn="just">
              <a:spcBef>
                <a:spcPts val="1800"/>
              </a:spcBef>
              <a:spcAft>
                <a:spcPts val="18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Not ortalamaları virgülden sonra iki basamaklı olarak gösterilir.</a:t>
            </a:r>
          </a:p>
        </p:txBody>
      </p:sp>
      <p:sp>
        <p:nvSpPr>
          <p:cNvPr id="2" name="Slayt Numarası Yer Tutucusu 1"/>
          <p:cNvSpPr>
            <a:spLocks noGrp="1"/>
          </p:cNvSpPr>
          <p:nvPr>
            <p:ph type="sldNum" sz="quarter" idx="2"/>
          </p:nvPr>
        </p:nvSpPr>
        <p:spPr/>
        <p:txBody>
          <a:bodyPr/>
          <a:lstStyle/>
          <a:p>
            <a:fld id="{86CB4B4D-7CA3-9044-876B-883B54F8677D}" type="slidenum">
              <a:rPr lang="tr-TR" smtClean="0"/>
              <a:t>17</a:t>
            </a:fld>
            <a:endParaRPr lang="tr-TR"/>
          </a:p>
        </p:txBody>
      </p:sp>
    </p:spTree>
    <p:extLst>
      <p:ext uri="{BB962C8B-B14F-4D97-AF65-F5344CB8AC3E}">
        <p14:creationId xmlns:p14="http://schemas.microsoft.com/office/powerpoint/2010/main" val="34186124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1120459" y="3668478"/>
            <a:ext cx="10470525" cy="4072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Derslere devam zorunludur. Teorik Derslerin % 30’undan fazlasına katılmayan öğrenci o dersin sınavlarına giremez.</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 Tekrarlanan derslerde önceki dönemde devam koşulu yerine getirilmişse devam koşulu aranmaz. </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Tekrarlanan dersler için daha önceki dönemlerde alınan notlar geçersizdir.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18</a:t>
            </a:fld>
            <a:endParaRPr lang="tr-TR"/>
          </a:p>
        </p:txBody>
      </p:sp>
    </p:spTree>
    <p:extLst>
      <p:ext uri="{BB962C8B-B14F-4D97-AF65-F5344CB8AC3E}">
        <p14:creationId xmlns:p14="http://schemas.microsoft.com/office/powerpoint/2010/main" val="39392079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032350"/>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129163"/>
            <a:ext cx="12185780"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Sınavlar; ara sınavı, dönem sonu sınavı, bütünleme, mazeret sınavı, tek ders sınavı ve yaz okulu sınavlarından ibarettir.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Her ders için en az bir ara sınavı, dönem sonu sınavı ve bütünleme sınavı yapılır. </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Bir dersin dönem sonu ve bütünleme sınavlarına girebilmek için devam koşullarını yerine getirmek gerekir.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Sınav sonuçları, yapıldığı tarihten itibaren en geç 7 gün içinde açıklanır.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Sınav sonuçları ilan edildikten sonra 3 iş günü içerisinde sınav sonucuna itiraz edilebilir.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Fakültemizde ara sınavlardan herhangi birine haklı ve geçerli nedenlerle katılamayan öğrenciler için ilgili bölüm yönetim kurulu kararı ile mazeret sınavı yapılabilir.</a:t>
            </a:r>
          </a:p>
        </p:txBody>
      </p:sp>
      <p:sp>
        <p:nvSpPr>
          <p:cNvPr id="2" name="Slayt Numarası Yer Tutucusu 1"/>
          <p:cNvSpPr>
            <a:spLocks noGrp="1"/>
          </p:cNvSpPr>
          <p:nvPr>
            <p:ph type="sldNum" sz="quarter" idx="2"/>
          </p:nvPr>
        </p:nvSpPr>
        <p:spPr/>
        <p:txBody>
          <a:bodyPr/>
          <a:lstStyle/>
          <a:p>
            <a:fld id="{86CB4B4D-7CA3-9044-876B-883B54F8677D}" type="slidenum">
              <a:rPr lang="tr-TR" smtClean="0"/>
              <a:t>19</a:t>
            </a:fld>
            <a:endParaRPr lang="tr-TR"/>
          </a:p>
        </p:txBody>
      </p:sp>
    </p:spTree>
    <p:extLst>
      <p:ext uri="{BB962C8B-B14F-4D97-AF65-F5344CB8AC3E}">
        <p14:creationId xmlns:p14="http://schemas.microsoft.com/office/powerpoint/2010/main" val="10928397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6531" y="2724542"/>
            <a:ext cx="12279085" cy="5737148"/>
          </a:xfrm>
          <a:prstGeom prst="rect">
            <a:avLst/>
          </a:prstGeom>
        </p:spPr>
        <p:txBody>
          <a:bodyPr wrap="square">
            <a:spAutoFit/>
          </a:bodyPr>
          <a:lstStyle/>
          <a:p>
            <a:pPr marL="342900" lvl="0" indent="-342900" algn="just">
              <a:spcBef>
                <a:spcPts val="1200"/>
              </a:spcBef>
              <a:spcAft>
                <a:spcPts val="12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Balıkesir Üniversitesi’ne bağlı olarak Bandırma İktisadi ve İdari Bilimler Fakültesi adıyla 3 Temmuz 1993 tarih ve 3897 sayılı yasayla kurulmuştur. 18 Ekim 1993 tarihinde İktisat ve İşletme bölümleriyle eğitim-öğretime başlayan Fakültemiz ilk mezunlarını 1997 yılında vermiştir. </a:t>
            </a:r>
          </a:p>
          <a:p>
            <a:pPr marL="342900" indent="-342900" algn="just">
              <a:spcBef>
                <a:spcPts val="1200"/>
              </a:spcBef>
              <a:spcAft>
                <a:spcPts val="12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Türkiye’nin en genç devlet üniversitesi olma özelliğini taşıyan Bandırma </a:t>
            </a:r>
            <a:r>
              <a:rPr lang="tr-TR" sz="2800" dirty="0" err="1">
                <a:ln w="0"/>
                <a:solidFill>
                  <a:schemeClr val="tx1"/>
                </a:solidFill>
                <a:latin typeface="Arial" panose="020B0604020202020204" pitchFamily="34" charset="0"/>
                <a:cs typeface="Arial" panose="020B0604020202020204" pitchFamily="34" charset="0"/>
              </a:rPr>
              <a:t>Onyedi</a:t>
            </a:r>
            <a:r>
              <a:rPr lang="tr-TR" sz="2800" dirty="0">
                <a:ln w="0"/>
                <a:solidFill>
                  <a:schemeClr val="tx1"/>
                </a:solidFill>
                <a:latin typeface="Arial" panose="020B0604020202020204" pitchFamily="34" charset="0"/>
                <a:cs typeface="Arial" panose="020B0604020202020204" pitchFamily="34" charset="0"/>
              </a:rPr>
              <a:t> Eylül Üniversitesi, 23 Nisan 2015 tarih ve 29335 sayılı Resmi </a:t>
            </a:r>
            <a:r>
              <a:rPr lang="tr-TR" sz="2800" dirty="0" err="1">
                <a:ln w="0"/>
                <a:solidFill>
                  <a:schemeClr val="tx1"/>
                </a:solidFill>
                <a:latin typeface="Arial" panose="020B0604020202020204" pitchFamily="34" charset="0"/>
                <a:cs typeface="Arial" panose="020B0604020202020204" pitchFamily="34" charset="0"/>
              </a:rPr>
              <a:t>Gazete’de</a:t>
            </a:r>
            <a:r>
              <a:rPr lang="tr-TR" sz="2800" dirty="0">
                <a:ln w="0"/>
                <a:solidFill>
                  <a:schemeClr val="tx1"/>
                </a:solidFill>
                <a:latin typeface="Arial" panose="020B0604020202020204" pitchFamily="34" charset="0"/>
                <a:cs typeface="Arial" panose="020B0604020202020204" pitchFamily="34" charset="0"/>
              </a:rPr>
              <a:t> yayınlanan 6640 sayılı kanun gereğince kurulmuştur. </a:t>
            </a:r>
          </a:p>
          <a:p>
            <a:pPr marL="342900" indent="-342900" algn="just">
              <a:spcBef>
                <a:spcPts val="1200"/>
              </a:spcBef>
              <a:spcAft>
                <a:spcPts val="12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 Fakültemiz, 23 Nisan 2015 Tarih ve 6640 Sayılı kanunla yasal olarak Bandırma </a:t>
            </a:r>
            <a:r>
              <a:rPr lang="tr-TR" sz="2800" dirty="0" err="1">
                <a:ln w="0"/>
                <a:solidFill>
                  <a:schemeClr val="tx1"/>
                </a:solidFill>
                <a:latin typeface="Arial" panose="020B0604020202020204" pitchFamily="34" charset="0"/>
                <a:cs typeface="Arial" panose="020B0604020202020204" pitchFamily="34" charset="0"/>
              </a:rPr>
              <a:t>Onyedi</a:t>
            </a:r>
            <a:r>
              <a:rPr lang="tr-TR" sz="2800" dirty="0">
                <a:ln w="0"/>
                <a:solidFill>
                  <a:schemeClr val="tx1"/>
                </a:solidFill>
                <a:latin typeface="Arial" panose="020B0604020202020204" pitchFamily="34" charset="0"/>
                <a:cs typeface="Arial" panose="020B0604020202020204" pitchFamily="34" charset="0"/>
              </a:rPr>
              <a:t> Eylül Üniversitesi bünyesinde eğitim-öğretim faaliyetlerine devam etmektedir</a:t>
            </a:r>
            <a:r>
              <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just">
              <a:lnSpc>
                <a:spcPct val="150000"/>
              </a:lnSpc>
            </a:pPr>
            <a:endPar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2</a:t>
            </a:fld>
            <a:endParaRPr lang="tr-T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32159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432694"/>
            <a:ext cx="1218578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Dönem içi (vize sınavı) değerlendirmelerin başarı notuna katkısı %40, dönem sonu (final sınavı) değerlendirmelerinin başarı notuna katkısı %60 olarak hesaplanır. </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Bir dersin başarı notu, </a:t>
            </a:r>
            <a:r>
              <a:rPr lang="tr-TR" sz="2800" b="1" u="sng" dirty="0">
                <a:ln w="0"/>
                <a:latin typeface="Arial" panose="020B0604020202020204" pitchFamily="34" charset="0"/>
                <a:cs typeface="Arial" panose="020B0604020202020204" pitchFamily="34" charset="0"/>
              </a:rPr>
              <a:t>Bandırma </a:t>
            </a:r>
            <a:r>
              <a:rPr lang="tr-TR" sz="2800" b="1" u="sng" dirty="0" err="1">
                <a:ln w="0"/>
                <a:latin typeface="Arial" panose="020B0604020202020204" pitchFamily="34" charset="0"/>
                <a:cs typeface="Arial" panose="020B0604020202020204" pitchFamily="34" charset="0"/>
              </a:rPr>
              <a:t>Onyedi</a:t>
            </a:r>
            <a:r>
              <a:rPr lang="tr-TR" sz="2800" b="1" u="sng" dirty="0">
                <a:ln w="0"/>
                <a:latin typeface="Arial" panose="020B0604020202020204" pitchFamily="34" charset="0"/>
                <a:cs typeface="Arial" panose="020B0604020202020204" pitchFamily="34" charset="0"/>
              </a:rPr>
              <a:t> Eylül Üniversitesi </a:t>
            </a:r>
            <a:r>
              <a:rPr lang="tr-TR" sz="2800" b="1" u="sng" dirty="0" err="1">
                <a:ln w="0"/>
                <a:latin typeface="Arial" panose="020B0604020202020204" pitchFamily="34" charset="0"/>
                <a:cs typeface="Arial" panose="020B0604020202020204" pitchFamily="34" charset="0"/>
              </a:rPr>
              <a:t>Önlisans</a:t>
            </a:r>
            <a:r>
              <a:rPr lang="tr-TR" sz="2800" b="1" u="sng" dirty="0">
                <a:ln w="0"/>
                <a:latin typeface="Arial" panose="020B0604020202020204" pitchFamily="34" charset="0"/>
                <a:cs typeface="Arial" panose="020B0604020202020204" pitchFamily="34" charset="0"/>
              </a:rPr>
              <a:t> ve Lisans Eğitim-Öğretim ve Sınav Yönetmeliği’ne </a:t>
            </a:r>
            <a:r>
              <a:rPr lang="tr-TR" sz="2800" dirty="0">
                <a:ln w="0"/>
                <a:latin typeface="Arial" panose="020B0604020202020204" pitchFamily="34" charset="0"/>
                <a:cs typeface="Arial" panose="020B0604020202020204" pitchFamily="34" charset="0"/>
              </a:rPr>
              <a:t>göre harfli başarı notlarından birisine dönüştürülür. </a:t>
            </a: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20</a:t>
            </a:fld>
            <a:endParaRPr lang="tr-TR"/>
          </a:p>
        </p:txBody>
      </p:sp>
    </p:spTree>
    <p:extLst>
      <p:ext uri="{BB962C8B-B14F-4D97-AF65-F5344CB8AC3E}">
        <p14:creationId xmlns:p14="http://schemas.microsoft.com/office/powerpoint/2010/main" val="15099822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59174" y="3408050"/>
            <a:ext cx="12022354" cy="5438103"/>
          </a:xfrm>
          <a:prstGeom prst="rect">
            <a:avLst/>
          </a:prstGeom>
        </p:spPr>
      </p:pic>
      <p:sp>
        <p:nvSpPr>
          <p:cNvPr id="3" name="Metin kutusu 2"/>
          <p:cNvSpPr txBox="1"/>
          <p:nvPr/>
        </p:nvSpPr>
        <p:spPr>
          <a:xfrm>
            <a:off x="2666045" y="2190971"/>
            <a:ext cx="705645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Harfli Başarı Notları </a:t>
            </a:r>
          </a:p>
        </p:txBody>
      </p:sp>
      <p:sp>
        <p:nvSpPr>
          <p:cNvPr id="4" name="Slayt Numarası Yer Tutucusu 3"/>
          <p:cNvSpPr>
            <a:spLocks noGrp="1"/>
          </p:cNvSpPr>
          <p:nvPr>
            <p:ph type="sldNum" sz="quarter" idx="2"/>
          </p:nvPr>
        </p:nvSpPr>
        <p:spPr/>
        <p:txBody>
          <a:bodyPr/>
          <a:lstStyle/>
          <a:p>
            <a:fld id="{86CB4B4D-7CA3-9044-876B-883B54F8677D}" type="slidenum">
              <a:rPr lang="tr-TR" smtClean="0"/>
              <a:t>21</a:t>
            </a:fld>
            <a:endParaRPr lang="tr-TR"/>
          </a:p>
        </p:txBody>
      </p:sp>
    </p:spTree>
    <p:extLst>
      <p:ext uri="{BB962C8B-B14F-4D97-AF65-F5344CB8AC3E}">
        <p14:creationId xmlns:p14="http://schemas.microsoft.com/office/powerpoint/2010/main" val="18920077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200301"/>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280132"/>
            <a:ext cx="12185780"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Genel not ortalaması en az 2,00 olan öğrenciler başarılı öğrenci olarak nitelendirilirler.</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Normal öğrenim süresi içerisinde mezuniyet hakkı elde eden öğrencilerden genel not ortalaması 3,00 ile 3,49 arasında olanlar onur öğrencisi, genel not ortalaması 3,50 veya üzeri olanlar yüksek onur öğrencisi olarak mezun olur. Bu öğrencilere onur öğrencisi, yüksek onur öğrencisi belgeleri diplomalarıyla birlikte verilir.</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Ancak, disiplin cezası alan öğrenciler belirtilen genel not ortalamasını sağlasalar bile onur öğrencisi veya yüksek onur öğrencisi olarak mezun olamazlar.</a:t>
            </a:r>
          </a:p>
        </p:txBody>
      </p:sp>
      <p:sp>
        <p:nvSpPr>
          <p:cNvPr id="2" name="Slayt Numarası Yer Tutucusu 1"/>
          <p:cNvSpPr>
            <a:spLocks noGrp="1"/>
          </p:cNvSpPr>
          <p:nvPr>
            <p:ph type="sldNum" sz="quarter" idx="2"/>
          </p:nvPr>
        </p:nvSpPr>
        <p:spPr/>
        <p:txBody>
          <a:bodyPr/>
          <a:lstStyle/>
          <a:p>
            <a:fld id="{86CB4B4D-7CA3-9044-876B-883B54F8677D}" type="slidenum">
              <a:rPr lang="tr-TR" smtClean="0"/>
              <a:t>22</a:t>
            </a:fld>
            <a:endParaRPr lang="tr-TR"/>
          </a:p>
        </p:txBody>
      </p:sp>
    </p:spTree>
    <p:extLst>
      <p:ext uri="{BB962C8B-B14F-4D97-AF65-F5344CB8AC3E}">
        <p14:creationId xmlns:p14="http://schemas.microsoft.com/office/powerpoint/2010/main" val="123523276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7828"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264744"/>
            <a:ext cx="1218578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Bir öğrencinin kaydolduğu programı başarıyla bitirebilmesi için genel not ortalamasının en az 2,00 ve aldığı her dersin notunun da en az DD (Koşullu Başarılı=45-54) veya YT (Yeterli) olması gerekir.</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Zorunlu bir dersten FF(44 ve altı), YZ (Yetersiz) veya DZ (Devamsız) notu alan bir öğrenci, bu dersi, dersin ilk verildiği dönemde tekrar almak zorundadır.</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Notlara itiraz; ilgili fakülte, yüksekokul veya meslek yüksekokulu yönetimine, sınav sonuçlarının ilanını izleyen üç iş günü içerisinde yazılı olarak yapılır. </a:t>
            </a:r>
          </a:p>
        </p:txBody>
      </p:sp>
      <p:sp>
        <p:nvSpPr>
          <p:cNvPr id="2" name="Slayt Numarası Yer Tutucusu 1"/>
          <p:cNvSpPr>
            <a:spLocks noGrp="1"/>
          </p:cNvSpPr>
          <p:nvPr>
            <p:ph type="sldNum" sz="quarter" idx="2"/>
          </p:nvPr>
        </p:nvSpPr>
        <p:spPr/>
        <p:txBody>
          <a:bodyPr/>
          <a:lstStyle/>
          <a:p>
            <a:fld id="{86CB4B4D-7CA3-9044-876B-883B54F8677D}" type="slidenum">
              <a:rPr lang="tr-TR" smtClean="0"/>
              <a:t>23</a:t>
            </a:fld>
            <a:endParaRPr lang="tr-TR"/>
          </a:p>
        </p:txBody>
      </p:sp>
    </p:spTree>
    <p:extLst>
      <p:ext uri="{BB962C8B-B14F-4D97-AF65-F5344CB8AC3E}">
        <p14:creationId xmlns:p14="http://schemas.microsoft.com/office/powerpoint/2010/main" val="169363054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396244"/>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Değişim Programları</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095378"/>
            <a:ext cx="12185780"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Yurt içi ve yurt dışı diğer yükseköğretim kurumları arasında yapılan anlaşmalar uyarınca öğrenci değişim programları uygulanabilir.</a:t>
            </a:r>
          </a:p>
          <a:p>
            <a:pPr lvl="3" indent="0" algn="just">
              <a:spcBef>
                <a:spcPts val="1200"/>
              </a:spcBef>
              <a:spcAft>
                <a:spcPts val="1200"/>
              </a:spcAft>
            </a:pPr>
            <a:r>
              <a:rPr lang="tr-TR" sz="2800" dirty="0">
                <a:ln w="0"/>
                <a:latin typeface="Arial" panose="020B0604020202020204" pitchFamily="34" charset="0"/>
                <a:cs typeface="Arial" panose="020B0604020202020204" pitchFamily="34" charset="0"/>
              </a:rPr>
              <a:t>		</a:t>
            </a:r>
            <a:r>
              <a:rPr lang="tr-TR" sz="2800" dirty="0" err="1">
                <a:ln w="0"/>
                <a:solidFill>
                  <a:srgbClr val="FF0000"/>
                </a:solidFill>
                <a:latin typeface="Arial" panose="020B0604020202020204" pitchFamily="34" charset="0"/>
                <a:cs typeface="Arial" panose="020B0604020202020204" pitchFamily="34" charset="0"/>
              </a:rPr>
              <a:t>Erasmus</a:t>
            </a:r>
            <a:r>
              <a:rPr lang="tr-TR" sz="2800" dirty="0">
                <a:ln w="0"/>
                <a:solidFill>
                  <a:srgbClr val="FF0000"/>
                </a:solidFill>
                <a:latin typeface="Arial" panose="020B0604020202020204" pitchFamily="34" charset="0"/>
                <a:cs typeface="Arial" panose="020B0604020202020204" pitchFamily="34" charset="0"/>
              </a:rPr>
              <a:t> ve Mevlana Programı: Yurtdışı Öğrenci Değişim Programı</a:t>
            </a:r>
          </a:p>
          <a:p>
            <a:pPr algn="just">
              <a:spcBef>
                <a:spcPts val="1200"/>
              </a:spcBef>
              <a:spcAft>
                <a:spcPts val="1200"/>
              </a:spcAft>
            </a:pPr>
            <a:r>
              <a:rPr lang="tr-TR" sz="2800" dirty="0">
                <a:ln w="0"/>
                <a:solidFill>
                  <a:srgbClr val="FF0000"/>
                </a:solidFill>
                <a:latin typeface="Arial" panose="020B0604020202020204" pitchFamily="34" charset="0"/>
                <a:cs typeface="Arial" panose="020B0604020202020204" pitchFamily="34" charset="0"/>
              </a:rPr>
              <a:t>		Farabi Değişim Programı          : Yurtiçi Öğrenci Değişim Programı</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Bu programlar çerçevesinde öğrenciler bir veya iki yarıyıl yurt içi ve yurt dışındaki üniversitelere gönderilebilirler. </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Öğrencinin gittiği üniversitede alacağı derslerin belirlenmesine ve aldığı derslerdeki başarı notlarının değerlendirilmesine, Senato tarafından belirlenen esaslara göre ilgili bölümün görüşü üzerine ilgili yönetim kurulu karar verir.</a:t>
            </a:r>
          </a:p>
        </p:txBody>
      </p:sp>
      <p:sp>
        <p:nvSpPr>
          <p:cNvPr id="2" name="Slayt Numarası Yer Tutucusu 1"/>
          <p:cNvSpPr>
            <a:spLocks noGrp="1"/>
          </p:cNvSpPr>
          <p:nvPr>
            <p:ph type="sldNum" sz="quarter" idx="2"/>
          </p:nvPr>
        </p:nvSpPr>
        <p:spPr/>
        <p:txBody>
          <a:bodyPr/>
          <a:lstStyle/>
          <a:p>
            <a:fld id="{86CB4B4D-7CA3-9044-876B-883B54F8677D}" type="slidenum">
              <a:rPr lang="tr-TR" smtClean="0"/>
              <a:t>24</a:t>
            </a:fld>
            <a:endParaRPr lang="tr-TR"/>
          </a:p>
        </p:txBody>
      </p:sp>
    </p:spTree>
    <p:extLst>
      <p:ext uri="{BB962C8B-B14F-4D97-AF65-F5344CB8AC3E}">
        <p14:creationId xmlns:p14="http://schemas.microsoft.com/office/powerpoint/2010/main" val="276955046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Öğrenci Disiplin İşleri</a:t>
            </a:r>
          </a:p>
        </p:txBody>
      </p:sp>
      <p:sp>
        <p:nvSpPr>
          <p:cNvPr id="4" name="Metin kutusu 3"/>
          <p:cNvSpPr txBox="1"/>
          <p:nvPr/>
        </p:nvSpPr>
        <p:spPr>
          <a:xfrm>
            <a:off x="447869" y="3821124"/>
            <a:ext cx="12185780" cy="2349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lnSpc>
                <a:spcPct val="150000"/>
              </a:lnSpc>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Üniversitemizde disiplin işlemleri </a:t>
            </a:r>
            <a:r>
              <a:rPr lang="tr-TR" sz="2800" b="1" dirty="0">
                <a:latin typeface="Arial" panose="020B0604020202020204" pitchFamily="34" charset="0"/>
                <a:cs typeface="Arial" panose="020B0604020202020204" pitchFamily="34" charset="0"/>
              </a:rPr>
              <a:t>18 Ağustos 2012 </a:t>
            </a:r>
            <a:r>
              <a:rPr lang="tr-TR" sz="2800" dirty="0">
                <a:latin typeface="Arial" panose="020B0604020202020204" pitchFamily="34" charset="0"/>
                <a:cs typeface="Arial" panose="020B0604020202020204" pitchFamily="34" charset="0"/>
              </a:rPr>
              <a:t>Tarih ve </a:t>
            </a:r>
            <a:r>
              <a:rPr lang="tr-TR" sz="2800" b="1" dirty="0">
                <a:latin typeface="Arial" panose="020B0604020202020204" pitchFamily="34" charset="0"/>
                <a:cs typeface="Arial" panose="020B0604020202020204" pitchFamily="34" charset="0"/>
              </a:rPr>
              <a:t>28388</a:t>
            </a:r>
            <a:r>
              <a:rPr lang="tr-TR" sz="2800" dirty="0">
                <a:latin typeface="Arial" panose="020B0604020202020204" pitchFamily="34" charset="0"/>
                <a:cs typeface="Arial" panose="020B0604020202020204" pitchFamily="34" charset="0"/>
              </a:rPr>
              <a:t> Sayılı Resmi Gazetede yayımlanan Yüksek Öğretim Kurumları Öğrenci Disiplin Yönetmeliği’ne uygun olarak yapılmaktadır.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25</a:t>
            </a:fld>
            <a:endParaRPr lang="tr-TR"/>
          </a:p>
        </p:txBody>
      </p:sp>
    </p:spTree>
    <p:extLst>
      <p:ext uri="{BB962C8B-B14F-4D97-AF65-F5344CB8AC3E}">
        <p14:creationId xmlns:p14="http://schemas.microsoft.com/office/powerpoint/2010/main" val="274664533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733F604-5F3A-4E6F-ABBB-12E68303EDAA}"/>
              </a:ext>
            </a:extLst>
          </p:cNvPr>
          <p:cNvSpPr/>
          <p:nvPr/>
        </p:nvSpPr>
        <p:spPr>
          <a:xfrm>
            <a:off x="3848100" y="2136712"/>
            <a:ext cx="5119077" cy="646331"/>
          </a:xfrm>
          <a:prstGeom prst="rect">
            <a:avLst/>
          </a:prstGeom>
        </p:spPr>
        <p:txBody>
          <a:bodyPr wrap="square">
            <a:spAutoFit/>
          </a:bodyPr>
          <a:lstStyle/>
          <a:p>
            <a:r>
              <a:rPr lang="tr-TR" b="1" dirty="0">
                <a:latin typeface="Arial" panose="020B0604020202020204" pitchFamily="34" charset="0"/>
                <a:cs typeface="Arial" panose="020B0604020202020204" pitchFamily="34" charset="0"/>
              </a:rPr>
              <a:t>Öğrenci Danışmanlığı</a:t>
            </a:r>
          </a:p>
        </p:txBody>
      </p:sp>
      <p:sp>
        <p:nvSpPr>
          <p:cNvPr id="4" name="Metin kutusu 3">
            <a:extLst>
              <a:ext uri="{FF2B5EF4-FFF2-40B4-BE49-F238E27FC236}">
                <a16:creationId xmlns:a16="http://schemas.microsoft.com/office/drawing/2014/main" id="{C3DEF27E-C495-49A5-9483-1EB23D67D1D2}"/>
              </a:ext>
            </a:extLst>
          </p:cNvPr>
          <p:cNvSpPr txBox="1"/>
          <p:nvPr/>
        </p:nvSpPr>
        <p:spPr>
          <a:xfrm>
            <a:off x="895350" y="3731976"/>
            <a:ext cx="11677650"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Üniversitemiz öğrenci danışmanlığı yönergesinde öğrenci danışmanlığı şu şekilde tanımlanmıştır: </a:t>
            </a:r>
          </a:p>
          <a:p>
            <a:pPr marL="0" marR="0" indent="0" algn="just"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360000" algn="just"/>
            <a:r>
              <a:rPr lang="tr-TR" sz="2800" i="1" dirty="0">
                <a:solidFill>
                  <a:srgbClr val="FF0000"/>
                </a:solidFill>
                <a:latin typeface="Arial" panose="020B0604020202020204" pitchFamily="34" charset="0"/>
                <a:cs typeface="Arial" panose="020B0604020202020204" pitchFamily="34" charset="0"/>
              </a:rPr>
              <a:t>«</a:t>
            </a:r>
            <a:r>
              <a:rPr lang="tr-TR" sz="2800" i="1" dirty="0" err="1">
                <a:solidFill>
                  <a:srgbClr val="FF0000"/>
                </a:solidFill>
                <a:latin typeface="Arial" panose="020B0604020202020204" pitchFamily="34" charset="0"/>
                <a:cs typeface="Arial" panose="020B0604020202020204" pitchFamily="34" charset="0"/>
              </a:rPr>
              <a:t>Önlisans</a:t>
            </a:r>
            <a:r>
              <a:rPr lang="tr-TR" sz="2800" i="1" dirty="0">
                <a:solidFill>
                  <a:srgbClr val="FF0000"/>
                </a:solidFill>
                <a:latin typeface="Arial" panose="020B0604020202020204" pitchFamily="34" charset="0"/>
                <a:cs typeface="Arial" panose="020B0604020202020204" pitchFamily="34" charset="0"/>
              </a:rPr>
              <a:t> ve lisans öğretimi boyunca öğrencinin başarı durumunu ve gelişimini izler. Öğrenciye katkıda bulunarak rehberlik eder; gerektiğinde yönetimin bu bağlamdaki değerlendirme taleplerine cevap verir</a:t>
            </a:r>
            <a:r>
              <a:rPr kumimoji="0" lang="tr-TR" sz="2800" b="0" i="1"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Helvetica Light"/>
              </a:rPr>
              <a:t> </a:t>
            </a:r>
            <a:r>
              <a:rPr lang="tr-TR" sz="2800" i="1" dirty="0">
                <a:solidFill>
                  <a:srgbClr val="FF0000"/>
                </a:solidFill>
                <a:latin typeface="Arial" panose="020B0604020202020204" pitchFamily="34" charset="0"/>
                <a:cs typeface="Arial" panose="020B0604020202020204" pitchFamily="34" charset="0"/>
              </a:rPr>
              <a:t>«</a:t>
            </a:r>
            <a:endParaRPr kumimoji="0" lang="tr-TR" sz="2800" b="0" i="1"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Helvetica Light"/>
            </a:endParaRPr>
          </a:p>
          <a:p>
            <a:pPr algn="just"/>
            <a:endParaRPr lang="tr-TR" sz="2800" i="1"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latin typeface="Arial" panose="020B0604020202020204" pitchFamily="34" charset="0"/>
                <a:cs typeface="Arial" panose="020B0604020202020204" pitchFamily="34" charset="0"/>
              </a:rPr>
              <a:t>Bu kapsamda OBS sisteminden danışmanınızı öğrenebilir ve internet sayfasında bulunan iletişim kanalları vasıtasıyla danışmanınıza ulaşabilirsiniz. </a:t>
            </a:r>
            <a:endParaRPr kumimoji="0" lang="tr-TR" sz="2800" b="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26</a:t>
            </a:fld>
            <a:endParaRPr lang="tr-TR"/>
          </a:p>
        </p:txBody>
      </p:sp>
    </p:spTree>
    <p:extLst>
      <p:ext uri="{BB962C8B-B14F-4D97-AF65-F5344CB8AC3E}">
        <p14:creationId xmlns:p14="http://schemas.microsoft.com/office/powerpoint/2010/main" val="149575177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489551"/>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Yurt Olanakları</a:t>
            </a:r>
          </a:p>
        </p:txBody>
      </p:sp>
      <p:sp>
        <p:nvSpPr>
          <p:cNvPr id="4" name="Metin kutusu 3"/>
          <p:cNvSpPr txBox="1"/>
          <p:nvPr/>
        </p:nvSpPr>
        <p:spPr>
          <a:xfrm>
            <a:off x="447869" y="3677588"/>
            <a:ext cx="12185780" cy="5211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Bandırma’da Kredi Yurtlar Kurumu’na bağlı 2’si kız 1’i erkek olmak üzere 3 yurt bulunmaktadır. Üniversitemizi tercih eden öğrencilerimizin büyük çoğunluğu Kredi ve Yurtlar Kurumu’na bağlı yurtlarda kalmaktadırlar. </a:t>
            </a:r>
          </a:p>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Bu yurtlardan kız yurdu olan Bandırma Öğrenci Yurdu ve Fatma Ana Öğrenci yurdu toplam 1340 öğrenci kapasitelidir.</a:t>
            </a:r>
          </a:p>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Erkek öğrenci yurdu olan Ayhan </a:t>
            </a:r>
            <a:r>
              <a:rPr lang="tr-TR" sz="2800" dirty="0" err="1">
                <a:latin typeface="Arial" panose="020B0604020202020204" pitchFamily="34" charset="0"/>
                <a:cs typeface="Arial" panose="020B0604020202020204" pitchFamily="34" charset="0"/>
              </a:rPr>
              <a:t>Songar</a:t>
            </a:r>
            <a:r>
              <a:rPr lang="tr-TR" sz="2800" dirty="0">
                <a:latin typeface="Arial" panose="020B0604020202020204" pitchFamily="34" charset="0"/>
                <a:cs typeface="Arial" panose="020B0604020202020204" pitchFamily="34" charset="0"/>
              </a:rPr>
              <a:t> Öğrenci Yurdu ise 432 öğrenci kapasitelidir. </a:t>
            </a:r>
          </a:p>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Bandırma’daki diğer özel/vakıf yurtlarında ise 1.700 öğrenci kapasitesi bulunmaktadır.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27</a:t>
            </a:fld>
            <a:endParaRPr lang="tr-TR"/>
          </a:p>
        </p:txBody>
      </p:sp>
    </p:spTree>
    <p:extLst>
      <p:ext uri="{BB962C8B-B14F-4D97-AF65-F5344CB8AC3E}">
        <p14:creationId xmlns:p14="http://schemas.microsoft.com/office/powerpoint/2010/main" val="31894260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Kütüphane Hizmetleri</a:t>
            </a:r>
          </a:p>
        </p:txBody>
      </p:sp>
      <p:sp>
        <p:nvSpPr>
          <p:cNvPr id="4" name="Metin kutusu 3"/>
          <p:cNvSpPr txBox="1"/>
          <p:nvPr/>
        </p:nvSpPr>
        <p:spPr>
          <a:xfrm>
            <a:off x="307910" y="3640352"/>
            <a:ext cx="12185780" cy="34573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Üniversite Kütüphanemiz, Osmanlı Hariciye nezaretine ait 343 adet nadir eser, 15.000 basılı yayın ve 176.000 elektronik kitap ile </a:t>
            </a:r>
            <a:br>
              <a:rPr lang="tr-TR" sz="2800" dirty="0">
                <a:latin typeface="Arial" panose="020B0604020202020204" pitchFamily="34" charset="0"/>
                <a:cs typeface="Arial" panose="020B0604020202020204" pitchFamily="34" charset="0"/>
              </a:rPr>
            </a:br>
            <a:r>
              <a:rPr lang="tr-TR" sz="2800" dirty="0" err="1">
                <a:latin typeface="Arial" panose="020B0604020202020204" pitchFamily="34" charset="0"/>
                <a:cs typeface="Arial" panose="020B0604020202020204" pitchFamily="34" charset="0"/>
              </a:rPr>
              <a:t>Tübitak</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EQUAL’in</a:t>
            </a:r>
            <a:r>
              <a:rPr lang="tr-TR" sz="2800" dirty="0">
                <a:latin typeface="Arial" panose="020B0604020202020204" pitchFamily="34" charset="0"/>
                <a:cs typeface="Arial" panose="020B0604020202020204" pitchFamily="34" charset="0"/>
              </a:rPr>
              <a:t> sağladığı 13 veri tabanından oluşan bir yayın koleksiyonuna sahiptir.</a:t>
            </a:r>
          </a:p>
          <a:p>
            <a:pPr marL="457200" indent="-457200" algn="just">
              <a:spcBef>
                <a:spcPts val="1800"/>
              </a:spcBef>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	Kütüphanemiz eğitim-öğretim döneminde sabah 8.30, akşam 21.00 saatleri arasında hizmet vermektedir.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28</a:t>
            </a:fld>
            <a:endParaRPr lang="tr-TR"/>
          </a:p>
        </p:txBody>
      </p:sp>
    </p:spTree>
    <p:extLst>
      <p:ext uri="{BB962C8B-B14F-4D97-AF65-F5344CB8AC3E}">
        <p14:creationId xmlns:p14="http://schemas.microsoft.com/office/powerpoint/2010/main" val="225681322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5" y="2143987"/>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Kültürel Faaliyetler</a:t>
            </a:r>
          </a:p>
        </p:txBody>
      </p:sp>
      <p:sp>
        <p:nvSpPr>
          <p:cNvPr id="4" name="Metin kutusu 3"/>
          <p:cNvSpPr txBox="1"/>
          <p:nvPr/>
        </p:nvSpPr>
        <p:spPr>
          <a:xfrm>
            <a:off x="242595" y="2726036"/>
            <a:ext cx="12540343"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3429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Öğrencilerin serbest zamanlarında ilgi ve yeteneklerine göre sanat ve kültür çalışmaları yapmaları için, Resim, Fotoğraf, Halk Oyunları, Klasik Dans, Müzik, Radyoculuk, Tiyatro, Arama-Kurtarma, İlk Yardım, Münazara, Havacılık, Dağcılık ve Spor Tırmanış gibi benzeri birçok faaliyet alanlarında kurslar açılmakta ve eğitim verilmektedir. </a:t>
            </a:r>
          </a:p>
          <a:p>
            <a:pPr marL="342900" indent="-3429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Öğrencilerin; çalışma grupları, öğrenci kulüpleri, korolar, müzik grupları ve toplulukları kurmalarına yardımcı olunmakta ve yapmak istedikleri faaliyetlerine Sağlık Kültür ve Spor Daire Başkanlığı tarafından   destek verilmektedir. </a:t>
            </a:r>
          </a:p>
          <a:p>
            <a:pPr marL="342900" indent="-3429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 içinde ve dışında konser, gösteri, sergiler düzenlemeleri ve üniversiteler arasında yapılmakta olan yarışmalara katılmaları sağlanmaktadır.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29</a:t>
            </a:fld>
            <a:endParaRPr lang="tr-TR"/>
          </a:p>
        </p:txBody>
      </p:sp>
    </p:spTree>
    <p:extLst>
      <p:ext uri="{BB962C8B-B14F-4D97-AF65-F5344CB8AC3E}">
        <p14:creationId xmlns:p14="http://schemas.microsoft.com/office/powerpoint/2010/main" val="10504957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05649" y="1583888"/>
            <a:ext cx="10949305" cy="76123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584200" rtl="0" fontAlgn="auto" latinLnBrk="0" hangingPunct="0">
              <a:lnSpc>
                <a:spcPct val="100000"/>
              </a:lnSpc>
              <a:spcBef>
                <a:spcPts val="0"/>
              </a:spcBef>
              <a:spcAft>
                <a:spcPts val="0"/>
              </a:spcAft>
              <a:buClrTx/>
              <a:buSzTx/>
              <a:tabLst/>
            </a:pPr>
            <a:r>
              <a:rPr kumimoji="0" lang="tr-TR" sz="2800" b="1" i="0" u="none" strike="noStrike" cap="none" spc="0" normalizeH="0" baseline="0" dirty="0">
                <a:ln>
                  <a:noFill/>
                </a:ln>
                <a:solidFill>
                  <a:schemeClr val="accent1"/>
                </a:solidFill>
                <a:effectLst/>
                <a:uFillTx/>
                <a:sym typeface="Helvetica Light"/>
              </a:rPr>
              <a:t>BÖLÜM</a:t>
            </a:r>
            <a:r>
              <a:rPr lang="tr-TR" sz="2800" b="1" dirty="0">
                <a:solidFill>
                  <a:schemeClr val="accent1"/>
                </a:solidFill>
              </a:rPr>
              <a:t> BAŞKANI</a:t>
            </a:r>
          </a:p>
          <a:p>
            <a:pPr marR="0" defTabSz="584200" rtl="0" fontAlgn="auto" latinLnBrk="0" hangingPunct="0">
              <a:lnSpc>
                <a:spcPct val="100000"/>
              </a:lnSpc>
              <a:spcBef>
                <a:spcPts val="0"/>
              </a:spcBef>
              <a:spcAft>
                <a:spcPts val="0"/>
              </a:spcAft>
              <a:buClrTx/>
              <a:buSzTx/>
              <a:tabLst/>
            </a:pPr>
            <a:r>
              <a:rPr kumimoji="0" lang="tr-TR" sz="2800" b="0" i="0" u="none" strike="noStrike" cap="none" spc="0" normalizeH="0" baseline="0" dirty="0">
                <a:ln>
                  <a:noFill/>
                </a:ln>
                <a:solidFill>
                  <a:schemeClr val="accent1"/>
                </a:solidFill>
                <a:effectLst/>
                <a:uFillTx/>
                <a:sym typeface="Helvetica Light"/>
              </a:rPr>
              <a:t>     </a:t>
            </a:r>
            <a:r>
              <a:rPr lang="tr-TR" sz="2800" dirty="0">
                <a:solidFill>
                  <a:schemeClr val="tx1"/>
                </a:solidFill>
              </a:rPr>
              <a:t>Prof. Dr. Yılmaz BAYAR</a:t>
            </a:r>
          </a:p>
          <a:p>
            <a:pPr marR="0" defTabSz="584200" rtl="0" fontAlgn="auto" latinLnBrk="0" hangingPunct="0">
              <a:lnSpc>
                <a:spcPct val="100000"/>
              </a:lnSpc>
              <a:spcBef>
                <a:spcPts val="0"/>
              </a:spcBef>
              <a:spcAft>
                <a:spcPts val="0"/>
              </a:spcAft>
              <a:buClrTx/>
              <a:buSzTx/>
              <a:tabLst/>
            </a:pPr>
            <a:endParaRPr lang="tr-TR" sz="2400" dirty="0"/>
          </a:p>
          <a:p>
            <a:pPr marR="0" defTabSz="584200" rtl="0" fontAlgn="auto" latinLnBrk="0" hangingPunct="0">
              <a:lnSpc>
                <a:spcPct val="100000"/>
              </a:lnSpc>
              <a:spcBef>
                <a:spcPts val="0"/>
              </a:spcBef>
              <a:spcAft>
                <a:spcPts val="0"/>
              </a:spcAft>
              <a:buClrTx/>
              <a:buSzTx/>
              <a:tabLst/>
            </a:pPr>
            <a:r>
              <a:rPr lang="tr-TR" sz="2400" dirty="0"/>
              <a:t>ANABİLİM DALLARI</a:t>
            </a:r>
            <a:endParaRPr lang="tr-TR" sz="1800" baseline="0" dirty="0"/>
          </a:p>
          <a:p>
            <a:r>
              <a:rPr lang="tr-TR" sz="2400" b="1" dirty="0">
                <a:solidFill>
                  <a:srgbClr val="0000FF"/>
                </a:solidFill>
                <a:latin typeface="Arial" panose="020B0604020202020204" pitchFamily="34" charset="0"/>
                <a:cs typeface="Arial" panose="020B0604020202020204" pitchFamily="34" charset="0"/>
              </a:rPr>
              <a:t>ANABİLİM DALI: MALİ İKTİSAT</a:t>
            </a:r>
            <a:endParaRPr lang="tr-TR" sz="2400" dirty="0">
              <a:solidFill>
                <a:schemeClr val="tx1"/>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Prof.Dr</a:t>
            </a:r>
            <a:r>
              <a:rPr lang="tr-TR" sz="2400" dirty="0">
                <a:solidFill>
                  <a:schemeClr val="tx1"/>
                </a:solidFill>
                <a:latin typeface="Soho Gothic Pro"/>
              </a:rPr>
              <a:t>. Ahmet Niyazi ÖZKER (Anabilim Dalı Başkanı)</a:t>
            </a:r>
          </a:p>
          <a:p>
            <a:pPr algn="just"/>
            <a:r>
              <a:rPr lang="tr-TR" sz="2400" dirty="0" err="1">
                <a:solidFill>
                  <a:schemeClr val="tx1"/>
                </a:solidFill>
                <a:latin typeface="Soho Gothic Pro"/>
              </a:rPr>
              <a:t>Prof.Dr</a:t>
            </a:r>
            <a:r>
              <a:rPr lang="tr-TR" sz="2400" dirty="0">
                <a:solidFill>
                  <a:schemeClr val="tx1"/>
                </a:solidFill>
                <a:latin typeface="Soho Gothic Pro"/>
              </a:rPr>
              <a:t>. Levent AYTEMİZ</a:t>
            </a:r>
          </a:p>
          <a:p>
            <a:pPr algn="just"/>
            <a:r>
              <a:rPr lang="tr-TR" sz="2400" dirty="0" err="1">
                <a:solidFill>
                  <a:schemeClr val="tx1"/>
                </a:solidFill>
                <a:latin typeface="Soho Gothic Pro"/>
                <a:cs typeface="Arial" panose="020B0604020202020204" pitchFamily="34" charset="0"/>
              </a:rPr>
              <a:t>Arş.Gör</a:t>
            </a:r>
            <a:r>
              <a:rPr lang="tr-TR" sz="2400" dirty="0">
                <a:solidFill>
                  <a:schemeClr val="tx1"/>
                </a:solidFill>
                <a:latin typeface="Soho Gothic Pro"/>
                <a:cs typeface="Arial" panose="020B0604020202020204" pitchFamily="34" charset="0"/>
              </a:rPr>
              <a:t>. Seda ÖZVAR</a:t>
            </a:r>
            <a:endParaRPr lang="tr-TR" sz="2400" dirty="0">
              <a:solidFill>
                <a:schemeClr val="tx1"/>
              </a:solidFill>
              <a:latin typeface="Arial" panose="020B0604020202020204" pitchFamily="34" charset="0"/>
              <a:cs typeface="Arial" panose="020B0604020202020204" pitchFamily="34" charset="0"/>
            </a:endParaRPr>
          </a:p>
          <a:p>
            <a:r>
              <a:rPr lang="tr-TR" sz="2400" b="1" dirty="0">
                <a:solidFill>
                  <a:srgbClr val="0000FF"/>
                </a:solidFill>
                <a:latin typeface="Arial" panose="020B0604020202020204" pitchFamily="34" charset="0"/>
                <a:cs typeface="Arial" panose="020B0604020202020204" pitchFamily="34" charset="0"/>
              </a:rPr>
              <a:t>ANABİLİM DALI: MALİ HUKUK</a:t>
            </a:r>
            <a:endParaRPr lang="tr-TR" sz="2400" dirty="0">
              <a:solidFill>
                <a:srgbClr val="333333"/>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Prof.Dr</a:t>
            </a:r>
            <a:r>
              <a:rPr lang="tr-TR" sz="2400" dirty="0">
                <a:solidFill>
                  <a:schemeClr val="tx1"/>
                </a:solidFill>
                <a:latin typeface="Soho Gothic Pro"/>
              </a:rPr>
              <a:t>. Burçin BOZDOĞANOĞLU (Anabilim Dalı Başkanı)</a:t>
            </a:r>
          </a:p>
          <a:p>
            <a:pPr algn="just"/>
            <a:r>
              <a:rPr lang="tr-TR" sz="2400" dirty="0" err="1">
                <a:solidFill>
                  <a:schemeClr val="tx1"/>
                </a:solidFill>
                <a:latin typeface="Soho Gothic Pro"/>
              </a:rPr>
              <a:t>Prof.Dr</a:t>
            </a:r>
            <a:r>
              <a:rPr lang="tr-TR" sz="2400" dirty="0">
                <a:solidFill>
                  <a:schemeClr val="tx1"/>
                </a:solidFill>
                <a:latin typeface="Soho Gothic Pro"/>
              </a:rPr>
              <a:t>. Harun YENİÇERİ</a:t>
            </a:r>
          </a:p>
          <a:p>
            <a:pPr algn="just"/>
            <a:r>
              <a:rPr lang="tr-TR" sz="2400" dirty="0" err="1">
                <a:solidFill>
                  <a:schemeClr val="tx1"/>
                </a:solidFill>
                <a:latin typeface="Soho Gothic Pro"/>
              </a:rPr>
              <a:t>Prof.Dr</a:t>
            </a:r>
            <a:r>
              <a:rPr lang="tr-TR" sz="2400" dirty="0">
                <a:solidFill>
                  <a:schemeClr val="tx1"/>
                </a:solidFill>
                <a:latin typeface="Soho Gothic Pro"/>
              </a:rPr>
              <a:t>. Özgür BİYAN</a:t>
            </a:r>
          </a:p>
          <a:p>
            <a:pPr algn="just"/>
            <a:r>
              <a:rPr lang="tr-TR" sz="2400" dirty="0" err="1">
                <a:solidFill>
                  <a:schemeClr val="tx1"/>
                </a:solidFill>
                <a:latin typeface="Soho Gothic Pro"/>
              </a:rPr>
              <a:t>Arş.Gör</a:t>
            </a:r>
            <a:r>
              <a:rPr lang="tr-TR" sz="2400" dirty="0">
                <a:solidFill>
                  <a:schemeClr val="tx1"/>
                </a:solidFill>
                <a:latin typeface="Soho Gothic Pro"/>
              </a:rPr>
              <a:t>. Ayşegül YÜCEL</a:t>
            </a:r>
          </a:p>
          <a:p>
            <a:r>
              <a:rPr lang="tr-TR" sz="2400" b="1" dirty="0">
                <a:solidFill>
                  <a:srgbClr val="0000FF"/>
                </a:solidFill>
                <a:latin typeface="Arial" panose="020B0604020202020204" pitchFamily="34" charset="0"/>
                <a:cs typeface="Arial" panose="020B0604020202020204" pitchFamily="34" charset="0"/>
              </a:rPr>
              <a:t>ANABİLİM DALI: BÜTÇE VE MALİ PLANLAMA</a:t>
            </a:r>
            <a:endParaRPr lang="tr-TR" sz="2400" dirty="0">
              <a:solidFill>
                <a:srgbClr val="333333"/>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Doç.Dr</a:t>
            </a:r>
            <a:r>
              <a:rPr lang="tr-TR" sz="2400" dirty="0">
                <a:solidFill>
                  <a:schemeClr val="tx1"/>
                </a:solidFill>
                <a:latin typeface="Soho Gothic Pro"/>
              </a:rPr>
              <a:t>. Sevda AKAR (Anabilim Dalı Başkanı)</a:t>
            </a:r>
          </a:p>
          <a:p>
            <a:pPr algn="just"/>
            <a:r>
              <a:rPr lang="tr-TR" sz="2400" dirty="0" err="1">
                <a:solidFill>
                  <a:schemeClr val="tx1"/>
                </a:solidFill>
                <a:latin typeface="Soho Gothic Pro"/>
              </a:rPr>
              <a:t>Arş.Gör</a:t>
            </a:r>
            <a:r>
              <a:rPr lang="tr-TR" sz="2400" dirty="0">
                <a:solidFill>
                  <a:schemeClr val="tx1"/>
                </a:solidFill>
                <a:latin typeface="Soho Gothic Pro"/>
              </a:rPr>
              <a:t>. </a:t>
            </a:r>
            <a:r>
              <a:rPr lang="tr-TR" sz="2400" dirty="0" err="1">
                <a:solidFill>
                  <a:schemeClr val="tx1"/>
                </a:solidFill>
                <a:latin typeface="Soho Gothic Pro"/>
              </a:rPr>
              <a:t>Gülsema</a:t>
            </a:r>
            <a:r>
              <a:rPr lang="tr-TR" sz="2400" dirty="0">
                <a:solidFill>
                  <a:schemeClr val="tx1"/>
                </a:solidFill>
                <a:latin typeface="Soho Gothic Pro"/>
              </a:rPr>
              <a:t> ÇETİNKAYA</a:t>
            </a:r>
          </a:p>
          <a:p>
            <a:r>
              <a:rPr lang="tr-TR" sz="2400" b="1" dirty="0">
                <a:solidFill>
                  <a:srgbClr val="0000FF"/>
                </a:solidFill>
                <a:latin typeface="Arial" panose="020B0604020202020204" pitchFamily="34" charset="0"/>
                <a:cs typeface="Arial" panose="020B0604020202020204" pitchFamily="34" charset="0"/>
              </a:rPr>
              <a:t>ANABİLİM DALI: MALİYE TEORİSİ</a:t>
            </a:r>
          </a:p>
          <a:p>
            <a:pPr algn="just"/>
            <a:r>
              <a:rPr lang="tr-TR" sz="2400" dirty="0" err="1">
                <a:solidFill>
                  <a:schemeClr val="tx1"/>
                </a:solidFill>
                <a:latin typeface="Soho Gothic Pro"/>
              </a:rPr>
              <a:t>Prof.Dr</a:t>
            </a:r>
            <a:r>
              <a:rPr lang="tr-TR" sz="2400" dirty="0">
                <a:solidFill>
                  <a:schemeClr val="tx1"/>
                </a:solidFill>
                <a:latin typeface="Soho Gothic Pro"/>
              </a:rPr>
              <a:t>. Yılmaz BAYAR (Anabilim Dalı Başkanı)</a:t>
            </a:r>
          </a:p>
          <a:p>
            <a:pPr algn="just"/>
            <a:r>
              <a:rPr lang="tr-TR" sz="2400" dirty="0" err="1">
                <a:solidFill>
                  <a:schemeClr val="tx1"/>
                </a:solidFill>
                <a:latin typeface="Soho Gothic Pro"/>
              </a:rPr>
              <a:t>Doç.Dr</a:t>
            </a:r>
            <a:r>
              <a:rPr lang="tr-TR" sz="2400" dirty="0">
                <a:solidFill>
                  <a:schemeClr val="tx1"/>
                </a:solidFill>
                <a:latin typeface="Soho Gothic Pro"/>
              </a:rPr>
              <a:t>. Selçuk Çağrı ESENER</a:t>
            </a:r>
          </a:p>
          <a:p>
            <a:pPr algn="just"/>
            <a:r>
              <a:rPr kumimoji="0" lang="tr-TR" sz="2400" b="0" i="0" u="none" strike="noStrike" cap="none" spc="0" normalizeH="0" baseline="0" dirty="0" err="1">
                <a:ln>
                  <a:noFill/>
                </a:ln>
                <a:solidFill>
                  <a:schemeClr val="tx1"/>
                </a:solidFill>
                <a:effectLst/>
                <a:uFillTx/>
                <a:latin typeface="Soho Gothic Pro"/>
                <a:ea typeface="+mn-ea"/>
                <a:cs typeface="+mn-cs"/>
                <a:sym typeface="Helvetica Light"/>
              </a:rPr>
              <a:t>Arş.</a:t>
            </a:r>
            <a:r>
              <a:rPr lang="tr-TR" sz="2400" dirty="0" err="1">
                <a:solidFill>
                  <a:schemeClr val="tx1"/>
                </a:solidFill>
                <a:latin typeface="Soho Gothic Pro"/>
              </a:rPr>
              <a:t>Gör</a:t>
            </a:r>
            <a:r>
              <a:rPr lang="tr-TR" sz="2400" dirty="0">
                <a:solidFill>
                  <a:schemeClr val="tx1"/>
                </a:solidFill>
                <a:latin typeface="Soho Gothic Pro"/>
              </a:rPr>
              <a:t>. Oğuzhan YELKESEN</a:t>
            </a:r>
            <a:endParaRPr kumimoji="0" lang="tr-TR" sz="2400" b="0" i="0" u="none" strike="noStrike" cap="none" spc="0" normalizeH="0" baseline="0" dirty="0">
              <a:ln>
                <a:noFill/>
              </a:ln>
              <a:solidFill>
                <a:schemeClr val="tx1"/>
              </a:solidFill>
              <a:effectLst/>
              <a:uFillTx/>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3</a:t>
            </a:fld>
            <a:endParaRPr lang="tr-TR"/>
          </a:p>
        </p:txBody>
      </p:sp>
    </p:spTree>
    <p:extLst>
      <p:ext uri="{BB962C8B-B14F-4D97-AF65-F5344CB8AC3E}">
        <p14:creationId xmlns:p14="http://schemas.microsoft.com/office/powerpoint/2010/main" val="271641209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5" y="2274946"/>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Öğrenci Toplulukları</a:t>
            </a:r>
          </a:p>
        </p:txBody>
      </p:sp>
      <p:sp>
        <p:nvSpPr>
          <p:cNvPr id="4" name="Metin kutusu 3"/>
          <p:cNvSpPr txBox="1"/>
          <p:nvPr/>
        </p:nvSpPr>
        <p:spPr>
          <a:xfrm>
            <a:off x="242595" y="3587810"/>
            <a:ext cx="12540343" cy="447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 Toplulukları; Kültür-Sanat, Spor ve Bilim alanında gösterecekleri faaliyetlerle üyelerin boş zamanlarını etkin ve yararlı bir şekilde değerlendirmelerini, bedensel, ruhsal ve kişilik yönünden gelişmelerine katkıda bulunacak etkinliklerini düzenlemek amacıyla kurulmuştur.</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 Üniversitemize kayıt olan her öğrenci bir veya birden çok öğrenci topluluğuna üye olabilir ve faaliyetlerine katılabilir.</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 Toplulukları; kültür sanat toplulukları, bilim toplulukları ve spor toplulukları halinde üç birliğe bağlı hali hazırda 30 topluluk bulunmaktadır.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30</a:t>
            </a:fld>
            <a:endParaRPr lang="tr-TR"/>
          </a:p>
        </p:txBody>
      </p:sp>
    </p:spTree>
    <p:extLst>
      <p:ext uri="{BB962C8B-B14F-4D97-AF65-F5344CB8AC3E}">
        <p14:creationId xmlns:p14="http://schemas.microsoft.com/office/powerpoint/2010/main" val="276347384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9FAF74A-A404-4683-A017-B96834C54180}"/>
              </a:ext>
            </a:extLst>
          </p:cNvPr>
          <p:cNvSpPr/>
          <p:nvPr/>
        </p:nvSpPr>
        <p:spPr>
          <a:xfrm>
            <a:off x="4013463" y="2134285"/>
            <a:ext cx="4673074" cy="1754326"/>
          </a:xfrm>
          <a:prstGeom prst="rect">
            <a:avLst/>
          </a:prstGeom>
        </p:spPr>
        <p:txBody>
          <a:bodyPr wrap="none">
            <a:spAutoFit/>
          </a:bodyPr>
          <a:lstStyle/>
          <a:p>
            <a:r>
              <a:rPr lang="tr-TR" b="1" dirty="0">
                <a:latin typeface="Arial" panose="020B0604020202020204" pitchFamily="34" charset="0"/>
                <a:cs typeface="Arial" panose="020B0604020202020204" pitchFamily="34" charset="0"/>
              </a:rPr>
              <a:t>Öğrenci Toplulukları</a:t>
            </a:r>
          </a:p>
          <a:p>
            <a:endParaRPr lang="tr-TR" b="1" dirty="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F5B215F8-8A14-4984-80D8-BFF68ACDB5B1}"/>
              </a:ext>
            </a:extLst>
          </p:cNvPr>
          <p:cNvSpPr txBox="1"/>
          <p:nvPr/>
        </p:nvSpPr>
        <p:spPr>
          <a:xfrm>
            <a:off x="819150" y="3245858"/>
            <a:ext cx="11811000"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r>
              <a:rPr lang="tr-TR" sz="2800" dirty="0">
                <a:latin typeface="Arial" panose="020B0604020202020204" pitchFamily="34" charset="0"/>
                <a:cs typeface="Arial" panose="020B0604020202020204" pitchFamily="34" charset="0"/>
              </a:rPr>
              <a:t>Bölümümüzün öğrenci topluluğu </a:t>
            </a:r>
            <a:r>
              <a:rPr lang="tr-TR" sz="2800" b="1" dirty="0">
                <a:solidFill>
                  <a:srgbClr val="FF0000"/>
                </a:solidFill>
                <a:latin typeface="Arial" panose="020B0604020202020204" pitchFamily="34" charset="0"/>
                <a:cs typeface="Arial" panose="020B0604020202020204" pitchFamily="34" charset="0"/>
              </a:rPr>
              <a:t>Maliye Topluluğu </a:t>
            </a:r>
            <a:r>
              <a:rPr lang="tr-TR" sz="2800" dirty="0">
                <a:latin typeface="Arial" panose="020B0604020202020204" pitchFamily="34" charset="0"/>
                <a:cs typeface="Arial" panose="020B0604020202020204" pitchFamily="34" charset="0"/>
              </a:rPr>
              <a:t>ise, tüm öğrencilere bölüm içi dayanışma ve kaynaşma ortamını sağlamak, öğrencilerin lisans hayatları boyunca ve mezuniyetlerinden sonra da birbirleriyle iletişimde kalmalarını amacıyla faaliyet halindedir. Katılmak isteyen tüm öğrencilere kapıları açıktır. </a:t>
            </a:r>
          </a:p>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r>
              <a:rPr lang="tr-TR" sz="2800" u="sng" dirty="0" err="1">
                <a:latin typeface="Arial" panose="020B0604020202020204" pitchFamily="34" charset="0"/>
                <a:cs typeface="Arial" panose="020B0604020202020204" pitchFamily="34" charset="0"/>
              </a:rPr>
              <a:t>Instagram</a:t>
            </a:r>
            <a:r>
              <a:rPr lang="tr-TR" sz="2800" dirty="0">
                <a:latin typeface="Arial" panose="020B0604020202020204" pitchFamily="34" charset="0"/>
                <a:cs typeface="Arial" panose="020B0604020202020204" pitchFamily="34" charset="0"/>
              </a:rPr>
              <a:t> adresi: </a:t>
            </a:r>
            <a:r>
              <a:rPr lang="tr-TR" sz="2800" b="1" dirty="0">
                <a:solidFill>
                  <a:srgbClr val="FF0000"/>
                </a:solidFill>
                <a:latin typeface="Arial" panose="020B0604020202020204" pitchFamily="34" charset="0"/>
                <a:cs typeface="Arial" panose="020B0604020202020204" pitchFamily="34" charset="0"/>
              </a:rPr>
              <a:t>bandirma17eylulmaliye</a:t>
            </a:r>
          </a:p>
          <a:p>
            <a:pPr marL="457200" indent="-457200" algn="just">
              <a:spcBef>
                <a:spcPts val="1200"/>
              </a:spcBef>
              <a:spcAft>
                <a:spcPts val="1200"/>
              </a:spcAft>
              <a:buFont typeface="Wingdings" panose="05000000000000000000" pitchFamily="2" charset="2"/>
              <a:buChar char="Ø"/>
            </a:pP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Bu uzantılı </a:t>
            </a:r>
            <a:r>
              <a:rPr lang="tr-TR" sz="2800" dirty="0">
                <a:latin typeface="Arial" panose="020B0604020202020204" pitchFamily="34" charset="0"/>
                <a:cs typeface="Arial" panose="020B0604020202020204" pitchFamily="34" charset="0"/>
              </a:rPr>
              <a:t>hesaptan topluluğun yıl içindeki faaliyetleri izlenebilir. </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Ek olarak, bölüm sayfamız olan </a:t>
            </a:r>
            <a:r>
              <a:rPr lang="tr-TR" sz="2800" dirty="0">
                <a:latin typeface="Arial" panose="020B0604020202020204" pitchFamily="34" charset="0"/>
                <a:cs typeface="Arial" panose="020B0604020202020204" pitchFamily="34" charset="0"/>
                <a:hlinkClick r:id="rId2"/>
              </a:rPr>
              <a:t>https://iibf.bandirma.edu.tr/tr/maliye</a:t>
            </a:r>
            <a:r>
              <a:rPr lang="tr-TR" sz="2800" dirty="0">
                <a:latin typeface="Arial" panose="020B0604020202020204" pitchFamily="34" charset="0"/>
                <a:cs typeface="Arial" panose="020B0604020202020204" pitchFamily="34" charset="0"/>
              </a:rPr>
              <a:t> ise çeşitli duyuruları ve haberleri güncel olarak tutmaktadır.</a:t>
            </a: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31</a:t>
            </a:fld>
            <a:endParaRPr lang="tr-TR"/>
          </a:p>
        </p:txBody>
      </p:sp>
    </p:spTree>
    <p:extLst>
      <p:ext uri="{BB962C8B-B14F-4D97-AF65-F5344CB8AC3E}">
        <p14:creationId xmlns:p14="http://schemas.microsoft.com/office/powerpoint/2010/main" val="347835696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4" y="223127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Sportif Faaliyetler</a:t>
            </a:r>
          </a:p>
        </p:txBody>
      </p:sp>
      <p:sp>
        <p:nvSpPr>
          <p:cNvPr id="4" name="Metin kutusu 3"/>
          <p:cNvSpPr txBox="1"/>
          <p:nvPr/>
        </p:nvSpPr>
        <p:spPr>
          <a:xfrm>
            <a:off x="242594" y="2861601"/>
            <a:ext cx="12540343" cy="6935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 Sporları Federasyonunun Üniversiteler arası düzenlemiş olduğu spor müsabakalarına,  Futbol, Basketbol, Voleybol, Halk Dansları, Kros, Satranç, </a:t>
            </a:r>
            <a:r>
              <a:rPr lang="tr-TR" sz="2800" dirty="0" err="1">
                <a:latin typeface="Arial" panose="020B0604020202020204" pitchFamily="34" charset="0"/>
                <a:cs typeface="Arial" panose="020B0604020202020204" pitchFamily="34" charset="0"/>
              </a:rPr>
              <a:t>Teakwan</a:t>
            </a:r>
            <a:r>
              <a:rPr lang="tr-TR" sz="2800" dirty="0">
                <a:latin typeface="Arial" panose="020B0604020202020204" pitchFamily="34" charset="0"/>
                <a:cs typeface="Arial" panose="020B0604020202020204" pitchFamily="34" charset="0"/>
              </a:rPr>
              <a:t>-Do, Karate, Judo, Güreş, Bilek Güreşi, Masa Tenisi, Boks gibi spor dalında  bayan ve erkek takımları ile  katılmaktayız.</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 spor takımları, idari ve akademik personelimiz diğer Üniversitelerin, Kurumların ve Federasyonların düzenlemiş olduğu müsabaka ve yarışmalara da katılmaktadır.</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Üniversitemize bağlı fakülte, yüksekokul ve meslek yüksekokullarımız öğrencileri arasında her yıl, Halı Saha Futbol, Basketbol, Masa Tenisi, Satranç müsabakaları düzenlenmektedir. Dairemiz kendilerine, spor malzemesi, sakatlanma ve yaralanmalarına karşı sağlık hizmeti vermekte ayrıca dereceye giren takımlara da kupa ve madalyalarını temin etmektedir.</a:t>
            </a:r>
          </a:p>
          <a:p>
            <a:pPr>
              <a:spcBef>
                <a:spcPts val="1200"/>
              </a:spcBef>
              <a:spcAft>
                <a:spcPts val="1200"/>
              </a:spcAft>
            </a:pPr>
            <a:endParaRPr lang="tr-TR" sz="2800"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32</a:t>
            </a:fld>
            <a:endParaRPr lang="tr-TR"/>
          </a:p>
        </p:txBody>
      </p:sp>
    </p:spTree>
    <p:extLst>
      <p:ext uri="{BB962C8B-B14F-4D97-AF65-F5344CB8AC3E}">
        <p14:creationId xmlns:p14="http://schemas.microsoft.com/office/powerpoint/2010/main" val="52381040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42595" y="229948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Beslenme Hizmetleri</a:t>
            </a:r>
          </a:p>
        </p:txBody>
      </p:sp>
      <p:sp>
        <p:nvSpPr>
          <p:cNvPr id="4" name="Metin kutusu 3"/>
          <p:cNvSpPr txBox="1"/>
          <p:nvPr/>
        </p:nvSpPr>
        <p:spPr>
          <a:xfrm>
            <a:off x="242594" y="3271810"/>
            <a:ext cx="12540343" cy="5888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4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 kuruluşundan bu yana Sağlık Kültür ve Spor Dairesi Başkanlığı bünyesinde faaliyet gösteren öğrencilere yönelik hizmetlerin en önemlilerinden biri beslenme hizmetidir. Bu hizmeti gerçekleştirirken en önemli faktörün insan sağlığı olduğunun bilincinde olup, öğrencimize yönelik sağlıklı ve hijyenik ortamı sağlayan, en iyi koşullarda hazırlanmış, kişinin günlük alması gereken besin öğelerinden oluşan menü sunulmaktadır.</a:t>
            </a:r>
          </a:p>
          <a:p>
            <a:pPr marL="9144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Öğrencilerimize en iyi hizmeti sunabilmek adına; Sağlık Kültür ve Spor Dairesi Başkanlığı bünyesince görevlendirilen personelimiz günlük denetim ve kontrollerini öğle ve akşam yemeklerinde sürdürmektedir. Yemek hizmeti öğle yemeği ve ikinci öğretim öğrencileri için akşam yemeği olarak verilmektedir.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33</a:t>
            </a:fld>
            <a:endParaRPr lang="tr-TR"/>
          </a:p>
        </p:txBody>
      </p:sp>
    </p:spTree>
    <p:extLst>
      <p:ext uri="{BB962C8B-B14F-4D97-AF65-F5344CB8AC3E}">
        <p14:creationId xmlns:p14="http://schemas.microsoft.com/office/powerpoint/2010/main" val="293379884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25149" y="2243592"/>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İletişim Bilgileri</a:t>
            </a:r>
          </a:p>
        </p:txBody>
      </p:sp>
      <p:sp>
        <p:nvSpPr>
          <p:cNvPr id="4" name="Metin kutusu 3"/>
          <p:cNvSpPr txBox="1"/>
          <p:nvPr/>
        </p:nvSpPr>
        <p:spPr>
          <a:xfrm>
            <a:off x="242594" y="3009039"/>
            <a:ext cx="12540343" cy="6455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Adres: </a:t>
            </a:r>
            <a:r>
              <a:rPr lang="tr-TR" sz="2800" dirty="0">
                <a:ln w="0"/>
                <a:latin typeface="Arial" panose="020B0604020202020204" pitchFamily="34" charset="0"/>
                <a:cs typeface="Arial" panose="020B0604020202020204" pitchFamily="34" charset="0"/>
              </a:rPr>
              <a:t>Yenimahalle, Şehit Astsubay Mustafa Soner Varlık Caddesi, No:77, Bandırma / BALIKESİR  10200</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Telefon:</a:t>
            </a:r>
            <a:r>
              <a:rPr lang="tr-TR" sz="2800" dirty="0">
                <a:ln w="0"/>
                <a:latin typeface="Arial" panose="020B0604020202020204" pitchFamily="34" charset="0"/>
                <a:cs typeface="Arial" panose="020B0604020202020204" pitchFamily="34" charset="0"/>
              </a:rPr>
              <a:t> 0 266 717 01 17 (Santral) </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Web Sayfası: </a:t>
            </a:r>
            <a:r>
              <a:rPr lang="tr-TR" sz="2800" dirty="0">
                <a:ln w="0"/>
                <a:latin typeface="Arial" panose="020B0604020202020204" pitchFamily="34" charset="0"/>
                <a:cs typeface="Arial" panose="020B0604020202020204" pitchFamily="34" charset="0"/>
              </a:rPr>
              <a:t>iibf.bandirma.edu.tr</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E-mail:</a:t>
            </a:r>
            <a:r>
              <a:rPr lang="tr-TR" sz="2800" dirty="0">
                <a:ln w="0"/>
                <a:latin typeface="Arial" panose="020B0604020202020204" pitchFamily="34" charset="0"/>
                <a:cs typeface="Arial" panose="020B0604020202020204" pitchFamily="34" charset="0"/>
              </a:rPr>
              <a:t> maliyebol</a:t>
            </a:r>
            <a:r>
              <a:rPr lang="tr-TR" sz="2800" dirty="0">
                <a:ln w="0"/>
                <a:latin typeface="Arial" panose="020B0604020202020204" pitchFamily="34" charset="0"/>
                <a:cs typeface="Arial" panose="020B0604020202020204" pitchFamily="34" charset="0"/>
                <a:hlinkClick r:id="rId2"/>
              </a:rPr>
              <a:t>@bandirma.edu.tr</a:t>
            </a:r>
            <a:endParaRPr lang="tr-TR" sz="2800" dirty="0">
              <a:ln w="0"/>
              <a:latin typeface="Arial" panose="020B0604020202020204" pitchFamily="34" charset="0"/>
              <a:cs typeface="Arial" panose="020B0604020202020204" pitchFamily="34" charset="0"/>
            </a:endParaRPr>
          </a:p>
          <a:p>
            <a:pPr marL="457200" algn="just">
              <a:lnSpc>
                <a:spcPct val="120000"/>
              </a:lnSpc>
              <a:spcBef>
                <a:spcPts val="600"/>
              </a:spcBef>
              <a:spcAft>
                <a:spcPts val="600"/>
              </a:spcAft>
            </a:pPr>
            <a:r>
              <a:rPr lang="tr-TR" sz="2800" dirty="0">
                <a:ln w="0"/>
                <a:solidFill>
                  <a:schemeClr val="tx1"/>
                </a:solidFill>
                <a:latin typeface="Arial" panose="020B0604020202020204" pitchFamily="34" charset="0"/>
                <a:cs typeface="Arial" panose="020B0604020202020204" pitchFamily="34" charset="0"/>
                <a:hlinkClick r:id="rId3"/>
              </a:rPr>
              <a:t>http://www.bandirma.edu.tr/</a:t>
            </a:r>
            <a:r>
              <a:rPr lang="tr-TR" sz="2800" dirty="0">
                <a:ln w="0"/>
                <a:solidFill>
                  <a:schemeClr val="tx1"/>
                </a:solidFill>
                <a:latin typeface="Arial" panose="020B0604020202020204" pitchFamily="34" charset="0"/>
                <a:cs typeface="Arial" panose="020B0604020202020204" pitchFamily="34" charset="0"/>
              </a:rPr>
              <a:t> (Üniversite Resmi İnternet Sitesi)</a:t>
            </a:r>
          </a:p>
          <a:p>
            <a:pPr marL="457200" algn="just">
              <a:lnSpc>
                <a:spcPct val="120000"/>
              </a:lnSpc>
              <a:spcBef>
                <a:spcPts val="600"/>
              </a:spcBef>
              <a:spcAft>
                <a:spcPts val="600"/>
              </a:spcAft>
            </a:pPr>
            <a:r>
              <a:rPr lang="tr-TR" sz="2800" dirty="0">
                <a:latin typeface="Arial" panose="020B0604020202020204" pitchFamily="34" charset="0"/>
                <a:cs typeface="Arial" panose="020B0604020202020204" pitchFamily="34" charset="0"/>
                <a:hlinkClick r:id="rId4"/>
              </a:rPr>
              <a:t>http://www.balikesir.edu.tr/index.php/baun/birim/bandirma_iktisadi_idari_bilimler_fakultesi</a:t>
            </a:r>
            <a:r>
              <a:rPr lang="tr-TR" sz="2800" dirty="0">
                <a:latin typeface="Arial" panose="020B0604020202020204" pitchFamily="34" charset="0"/>
                <a:cs typeface="Arial" panose="020B0604020202020204" pitchFamily="34" charset="0"/>
              </a:rPr>
              <a:t> (Fakülte İnternet Sitesi)</a:t>
            </a:r>
          </a:p>
          <a:p>
            <a:pPr algn="just">
              <a:lnSpc>
                <a:spcPct val="150000"/>
              </a:lnSpc>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34</a:t>
            </a:fld>
            <a:endParaRPr lang="tr-TR"/>
          </a:p>
        </p:txBody>
      </p:sp>
    </p:spTree>
    <p:extLst>
      <p:ext uri="{BB962C8B-B14F-4D97-AF65-F5344CB8AC3E}">
        <p14:creationId xmlns:p14="http://schemas.microsoft.com/office/powerpoint/2010/main" val="107759109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98314" y="3300440"/>
            <a:ext cx="11055682" cy="4998291"/>
          </a:xfrm>
          <a:prstGeom prst="rect">
            <a:avLst/>
          </a:prstGeom>
        </p:spPr>
        <p:txBody>
          <a:bodyPr wrap="square">
            <a:spAutoFit/>
          </a:bodyPr>
          <a:lstStyle/>
          <a:p>
            <a:pPr algn="just">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Mezunlarımızın iş bulma oranı yüksek olup, akademisyenlik ve üst düzey yöneticilik görevi yapan birçok mezunumuz mevcuttur.</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gn="just">
              <a:lnSpc>
                <a:spcPct val="120000"/>
              </a:lnSpc>
              <a:spcBef>
                <a:spcPts val="600"/>
              </a:spcBef>
              <a:spcAft>
                <a:spcPts val="600"/>
              </a:spcAft>
            </a:pPr>
            <a:endPar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r>
              <a:rPr lang="tr-TR" sz="2800" b="1" dirty="0">
                <a:ln w="0"/>
                <a:latin typeface="Arial" panose="020B0604020202020204" pitchFamily="34" charset="0"/>
                <a:cs typeface="Arial" panose="020B0604020202020204" pitchFamily="34" charset="0"/>
              </a:rPr>
              <a:t>Sevda AKAR</a:t>
            </a:r>
          </a:p>
          <a:p>
            <a:pPr algn="just">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Bandırma </a:t>
            </a:r>
            <a:r>
              <a:rPr lang="tr-TR" sz="2800" dirty="0" err="1">
                <a:ln w="0"/>
                <a:latin typeface="Arial" panose="020B0604020202020204" pitchFamily="34" charset="0"/>
                <a:cs typeface="Arial" panose="020B0604020202020204" pitchFamily="34" charset="0"/>
              </a:rPr>
              <a:t>Onyedi</a:t>
            </a:r>
            <a:r>
              <a:rPr lang="tr-TR" sz="2800" dirty="0">
                <a:ln w="0"/>
                <a:latin typeface="Arial" panose="020B0604020202020204" pitchFamily="34" charset="0"/>
                <a:cs typeface="Arial" panose="020B0604020202020204" pitchFamily="34" charset="0"/>
              </a:rPr>
              <a:t> Eylül Üniversitesi- Doç. Dr. </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gn="just">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116" y="4731996"/>
            <a:ext cx="1892368" cy="2529904"/>
          </a:xfrm>
          <a:prstGeom prst="rect">
            <a:avLst/>
          </a:prstGeom>
        </p:spPr>
      </p:pic>
      <p:sp>
        <p:nvSpPr>
          <p:cNvPr id="4" name="Metin kutusu 3"/>
          <p:cNvSpPr txBox="1"/>
          <p:nvPr/>
        </p:nvSpPr>
        <p:spPr>
          <a:xfrm>
            <a:off x="2425959" y="2233816"/>
            <a:ext cx="78003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MEZUNLARIMIZ</a:t>
            </a:r>
          </a:p>
        </p:txBody>
      </p:sp>
      <p:sp>
        <p:nvSpPr>
          <p:cNvPr id="5" name="Slayt Numarası Yer Tutucusu 4"/>
          <p:cNvSpPr>
            <a:spLocks noGrp="1"/>
          </p:cNvSpPr>
          <p:nvPr>
            <p:ph type="sldNum" sz="quarter" idx="2"/>
          </p:nvPr>
        </p:nvSpPr>
        <p:spPr/>
        <p:txBody>
          <a:bodyPr/>
          <a:lstStyle/>
          <a:p>
            <a:fld id="{86CB4B4D-7CA3-9044-876B-883B54F8677D}" type="slidenum">
              <a:rPr lang="tr-TR" smtClean="0"/>
              <a:t>35</a:t>
            </a:fld>
            <a:endParaRPr lang="tr-TR"/>
          </a:p>
        </p:txBody>
      </p:sp>
    </p:spTree>
    <p:extLst>
      <p:ext uri="{BB962C8B-B14F-4D97-AF65-F5344CB8AC3E}">
        <p14:creationId xmlns:p14="http://schemas.microsoft.com/office/powerpoint/2010/main" val="162265912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99757" y="2535330"/>
            <a:ext cx="7657389" cy="6340197"/>
          </a:xfrm>
          <a:prstGeom prst="rect">
            <a:avLst/>
          </a:prstGeom>
        </p:spPr>
        <p:txBody>
          <a:bodyPr wrap="square">
            <a:spAutoFit/>
          </a:bodyPr>
          <a:lstStyle/>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b="1" dirty="0">
                <a:ln w="0"/>
                <a:latin typeface="Arial" panose="020B0604020202020204" pitchFamily="34" charset="0"/>
                <a:cs typeface="Arial" panose="020B0604020202020204" pitchFamily="34" charset="0"/>
              </a:rPr>
              <a:t>Özkan ERİKÇİ </a:t>
            </a:r>
          </a:p>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Gelir Uzmanlığı								</a:t>
            </a:r>
          </a:p>
          <a:p>
            <a:pPr>
              <a:lnSpc>
                <a:spcPct val="120000"/>
              </a:lnSpc>
              <a:spcBef>
                <a:spcPts val="600"/>
              </a:spcBef>
              <a:spcAft>
                <a:spcPts val="600"/>
              </a:spcAft>
            </a:pPr>
            <a:endParaRPr lang="tr-TR" sz="2800" dirty="0">
              <a:ln w="0"/>
              <a:latin typeface="Arial" panose="020B0604020202020204" pitchFamily="34" charset="0"/>
              <a:cs typeface="Arial" panose="020B0604020202020204" pitchFamily="34" charset="0"/>
            </a:endParaRPr>
          </a:p>
          <a:p>
            <a:pPr>
              <a:lnSpc>
                <a:spcPct val="120000"/>
              </a:lnSpc>
              <a:spcBef>
                <a:spcPts val="600"/>
              </a:spcBef>
              <a:spcAft>
                <a:spcPts val="600"/>
              </a:spcAft>
            </a:pPr>
            <a:endParaRPr lang="tr-TR" sz="2800" b="1" dirty="0">
              <a:ln w="0"/>
              <a:latin typeface="Arial" panose="020B0604020202020204" pitchFamily="34" charset="0"/>
              <a:cs typeface="Arial" panose="020B0604020202020204" pitchFamily="34" charset="0"/>
            </a:endParaRPr>
          </a:p>
          <a:p>
            <a:pPr>
              <a:lnSpc>
                <a:spcPct val="120000"/>
              </a:lnSpc>
              <a:spcBef>
                <a:spcPts val="600"/>
              </a:spcBef>
              <a:spcAft>
                <a:spcPts val="600"/>
              </a:spcAft>
            </a:pPr>
            <a:r>
              <a:rPr lang="tr-TR" sz="2800" b="1" dirty="0">
                <a:ln w="0"/>
                <a:latin typeface="Arial" panose="020B0604020202020204" pitchFamily="34" charset="0"/>
                <a:cs typeface="Arial" panose="020B0604020202020204" pitchFamily="34" charset="0"/>
              </a:rPr>
              <a:t>Ayşe ÇELİK</a:t>
            </a:r>
            <a:r>
              <a:rPr lang="tr-TR" sz="2800" dirty="0">
                <a:ln w="0"/>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Vergi Müfettişliği</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p:txBody>
      </p:sp>
      <p:pic>
        <p:nvPicPr>
          <p:cNvPr id="4" name="Resim 3"/>
          <p:cNvPicPr>
            <a:picLocks noChangeAspect="1"/>
          </p:cNvPicPr>
          <p:nvPr/>
        </p:nvPicPr>
        <p:blipFill>
          <a:blip r:embed="rId2"/>
          <a:stretch>
            <a:fillRect/>
          </a:stretch>
        </p:blipFill>
        <p:spPr>
          <a:xfrm>
            <a:off x="9579722" y="2801885"/>
            <a:ext cx="2152252" cy="2152252"/>
          </a:xfrm>
          <a:prstGeom prst="rect">
            <a:avLst/>
          </a:prstGeom>
        </p:spPr>
      </p:pic>
      <p:pic>
        <p:nvPicPr>
          <p:cNvPr id="5" name="Resim 4"/>
          <p:cNvPicPr>
            <a:picLocks noChangeAspect="1"/>
          </p:cNvPicPr>
          <p:nvPr/>
        </p:nvPicPr>
        <p:blipFill>
          <a:blip r:embed="rId3"/>
          <a:stretch>
            <a:fillRect/>
          </a:stretch>
        </p:blipFill>
        <p:spPr>
          <a:xfrm>
            <a:off x="9798085" y="6010529"/>
            <a:ext cx="2130058" cy="2130058"/>
          </a:xfrm>
          <a:prstGeom prst="rect">
            <a:avLst/>
          </a:prstGeom>
        </p:spPr>
      </p:pic>
      <p:sp>
        <p:nvSpPr>
          <p:cNvPr id="2" name="Slayt Numarası Yer Tutucusu 1"/>
          <p:cNvSpPr>
            <a:spLocks noGrp="1"/>
          </p:cNvSpPr>
          <p:nvPr>
            <p:ph type="sldNum" sz="quarter" idx="2"/>
          </p:nvPr>
        </p:nvSpPr>
        <p:spPr/>
        <p:txBody>
          <a:bodyPr/>
          <a:lstStyle/>
          <a:p>
            <a:fld id="{86CB4B4D-7CA3-9044-876B-883B54F8677D}" type="slidenum">
              <a:rPr lang="tr-TR" smtClean="0"/>
              <a:t>36</a:t>
            </a:fld>
            <a:endParaRPr lang="tr-TR"/>
          </a:p>
        </p:txBody>
      </p:sp>
    </p:spTree>
    <p:extLst>
      <p:ext uri="{BB962C8B-B14F-4D97-AF65-F5344CB8AC3E}">
        <p14:creationId xmlns:p14="http://schemas.microsoft.com/office/powerpoint/2010/main" val="297471204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90198" y="958560"/>
            <a:ext cx="7357516" cy="81663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b="1" dirty="0">
                <a:latin typeface="Arial" panose="020B0604020202020204" pitchFamily="34" charset="0"/>
                <a:cs typeface="Arial" panose="020B0604020202020204" pitchFamily="34" charset="0"/>
              </a:rPr>
              <a:t>Elif SARIÇAY </a:t>
            </a:r>
          </a:p>
          <a:p>
            <a:r>
              <a:rPr lang="tr-TR" sz="2800" dirty="0">
                <a:latin typeface="Arial" panose="020B0604020202020204" pitchFamily="34" charset="0"/>
                <a:cs typeface="Arial" panose="020B0604020202020204" pitchFamily="34" charset="0"/>
              </a:rPr>
              <a:t>Vergi Müfettişliği</a:t>
            </a:r>
          </a:p>
          <a:p>
            <a:endParaRPr lang="tr-TR" sz="2800" dirty="0">
              <a:latin typeface="Arial" panose="020B0604020202020204" pitchFamily="34" charset="0"/>
              <a:cs typeface="Arial" panose="020B0604020202020204" pitchFamily="34" charset="0"/>
            </a:endParaRPr>
          </a:p>
          <a:p>
            <a:r>
              <a:rPr lang="tr-TR" sz="2800" dirty="0">
                <a:latin typeface="Arial" panose="020B0604020202020204" pitchFamily="34" charset="0"/>
                <a:cs typeface="Arial" panose="020B0604020202020204" pitchFamily="34" charset="0"/>
              </a:rPr>
              <a:t>      </a:t>
            </a:r>
          </a:p>
          <a:p>
            <a:endParaRPr lang="tr-TR" dirty="0"/>
          </a:p>
          <a:p>
            <a:endParaRPr lang="tr-TR" dirty="0"/>
          </a:p>
          <a:p>
            <a:endParaRPr lang="tr-TR" dirty="0"/>
          </a:p>
          <a:p>
            <a:r>
              <a:rPr lang="tr-TR" sz="2800" b="1" dirty="0">
                <a:latin typeface="Arial" panose="020B0604020202020204" pitchFamily="34" charset="0"/>
                <a:cs typeface="Arial" panose="020B0604020202020204" pitchFamily="34" charset="0"/>
              </a:rPr>
              <a:t>Eren TUNA   </a:t>
            </a:r>
          </a:p>
          <a:p>
            <a:r>
              <a:rPr lang="tr-TR" sz="2800" dirty="0">
                <a:latin typeface="Arial" panose="020B0604020202020204" pitchFamily="34" charset="0"/>
                <a:cs typeface="Arial" panose="020B0604020202020204" pitchFamily="34" charset="0"/>
              </a:rPr>
              <a:t>İl Göç Uzmanlığı</a:t>
            </a:r>
          </a:p>
          <a:p>
            <a:r>
              <a:rPr lang="tr-TR" dirty="0"/>
              <a:t> </a:t>
            </a:r>
          </a:p>
          <a:p>
            <a:endParaRPr lang="tr-TR" dirty="0"/>
          </a:p>
          <a:p>
            <a:r>
              <a:rPr lang="tr-TR" dirty="0"/>
              <a:t>   </a:t>
            </a:r>
          </a:p>
        </p:txBody>
      </p:sp>
      <p:pic>
        <p:nvPicPr>
          <p:cNvPr id="3" name="Resim 2"/>
          <p:cNvPicPr>
            <a:picLocks noChangeAspect="1"/>
          </p:cNvPicPr>
          <p:nvPr/>
        </p:nvPicPr>
        <p:blipFill>
          <a:blip r:embed="rId3"/>
          <a:stretch>
            <a:fillRect/>
          </a:stretch>
        </p:blipFill>
        <p:spPr>
          <a:xfrm>
            <a:off x="9335368" y="2575120"/>
            <a:ext cx="2277317" cy="2277317"/>
          </a:xfrm>
          <a:prstGeom prst="rect">
            <a:avLst/>
          </a:prstGeom>
        </p:spPr>
      </p:pic>
      <p:pic>
        <p:nvPicPr>
          <p:cNvPr id="4" name="Resim 3"/>
          <p:cNvPicPr>
            <a:picLocks noChangeAspect="1"/>
          </p:cNvPicPr>
          <p:nvPr/>
        </p:nvPicPr>
        <p:blipFill>
          <a:blip r:embed="rId4"/>
          <a:stretch>
            <a:fillRect/>
          </a:stretch>
        </p:blipFill>
        <p:spPr>
          <a:xfrm>
            <a:off x="9012861" y="5694768"/>
            <a:ext cx="2922329" cy="2034692"/>
          </a:xfrm>
          <a:prstGeom prst="rect">
            <a:avLst/>
          </a:prstGeom>
        </p:spPr>
      </p:pic>
      <p:sp>
        <p:nvSpPr>
          <p:cNvPr id="5" name="Slayt Numarası Yer Tutucusu 4"/>
          <p:cNvSpPr>
            <a:spLocks noGrp="1"/>
          </p:cNvSpPr>
          <p:nvPr>
            <p:ph type="sldNum" sz="quarter" idx="2"/>
          </p:nvPr>
        </p:nvSpPr>
        <p:spPr/>
        <p:txBody>
          <a:bodyPr/>
          <a:lstStyle/>
          <a:p>
            <a:fld id="{86CB4B4D-7CA3-9044-876B-883B54F8677D}" type="slidenum">
              <a:rPr lang="tr-TR" smtClean="0"/>
              <a:t>37</a:t>
            </a:fld>
            <a:endParaRPr lang="tr-TR"/>
          </a:p>
        </p:txBody>
      </p:sp>
    </p:spTree>
    <p:extLst>
      <p:ext uri="{BB962C8B-B14F-4D97-AF65-F5344CB8AC3E}">
        <p14:creationId xmlns:p14="http://schemas.microsoft.com/office/powerpoint/2010/main" val="200599694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51144" y="215947"/>
            <a:ext cx="11699310" cy="84741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tr-TR" sz="2400" dirty="0"/>
          </a:p>
          <a:p>
            <a:pPr algn="l"/>
            <a:endParaRPr lang="tr-TR" sz="2400" dirty="0"/>
          </a:p>
          <a:p>
            <a:pPr algn="l"/>
            <a:endParaRPr lang="tr-TR" sz="2400" dirty="0"/>
          </a:p>
          <a:p>
            <a:pPr algn="l"/>
            <a:endParaRPr lang="tr-TR" sz="2400" dirty="0"/>
          </a:p>
          <a:p>
            <a:pPr algn="l"/>
            <a:endParaRPr lang="tr-TR" sz="2400" dirty="0"/>
          </a:p>
          <a:p>
            <a:endParaRPr lang="tr-TR" sz="2400" dirty="0"/>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algn="l"/>
            <a:r>
              <a:rPr lang="tr-TR" sz="2400" dirty="0">
                <a:latin typeface="Arial" panose="020B0604020202020204" pitchFamily="34" charset="0"/>
                <a:cs typeface="Arial" panose="020B0604020202020204" pitchFamily="34" charset="0"/>
              </a:rPr>
              <a:t>                     </a:t>
            </a:r>
            <a:r>
              <a:rPr lang="tr-TR" sz="2800" b="1" dirty="0">
                <a:latin typeface="Arial" panose="020B0604020202020204" pitchFamily="34" charset="0"/>
                <a:cs typeface="Arial" panose="020B0604020202020204" pitchFamily="34" charset="0"/>
              </a:rPr>
              <a:t>Ayşe ATILGAN YAŞA </a:t>
            </a:r>
          </a:p>
          <a:p>
            <a:pPr algn="l"/>
            <a:r>
              <a:rPr lang="tr-TR" sz="2800" dirty="0">
                <a:latin typeface="Arial" panose="020B0604020202020204" pitchFamily="34" charset="0"/>
                <a:cs typeface="Arial" panose="020B0604020202020204" pitchFamily="34" charset="0"/>
              </a:rPr>
              <a:t>Manisa Celal Bayar Üniversitesi- Dr. </a:t>
            </a:r>
            <a:r>
              <a:rPr lang="tr-TR" sz="2800" dirty="0" err="1">
                <a:latin typeface="Arial" panose="020B0604020202020204" pitchFamily="34" charset="0"/>
                <a:cs typeface="Arial" panose="020B0604020202020204" pitchFamily="34" charset="0"/>
              </a:rPr>
              <a:t>Öğr</a:t>
            </a:r>
            <a:r>
              <a:rPr lang="tr-TR" sz="2800" dirty="0">
                <a:latin typeface="Arial" panose="020B0604020202020204" pitchFamily="34" charset="0"/>
                <a:cs typeface="Arial" panose="020B0604020202020204" pitchFamily="34" charset="0"/>
              </a:rPr>
              <a:t>. Üyesi</a:t>
            </a:r>
          </a:p>
          <a:p>
            <a:pPr algn="l"/>
            <a:endParaRPr lang="tr-TR" sz="2400" dirty="0"/>
          </a:p>
          <a:p>
            <a:pPr algn="l"/>
            <a:endParaRPr lang="tr-TR" sz="2400" dirty="0"/>
          </a:p>
          <a:p>
            <a:pPr algn="l"/>
            <a:endParaRPr lang="tr-TR" sz="2400" dirty="0"/>
          </a:p>
          <a:p>
            <a:pPr algn="l"/>
            <a:endParaRPr lang="tr-TR" sz="2400" dirty="0"/>
          </a:p>
          <a:p>
            <a:pPr algn="l"/>
            <a:endParaRPr lang="tr-TR" sz="2400" dirty="0"/>
          </a:p>
          <a:p>
            <a:pPr algn="l"/>
            <a:endParaRPr lang="tr-TR" sz="2400" dirty="0"/>
          </a:p>
          <a:p>
            <a:pPr algn="l"/>
            <a:r>
              <a:rPr lang="tr-TR" sz="2800" dirty="0">
                <a:latin typeface="Arial" panose="020B0604020202020204" pitchFamily="34" charset="0"/>
                <a:cs typeface="Arial" panose="020B0604020202020204" pitchFamily="34" charset="0"/>
              </a:rPr>
              <a:t>                     </a:t>
            </a:r>
            <a:r>
              <a:rPr lang="tr-TR" sz="2800" b="1" dirty="0" err="1">
                <a:latin typeface="Arial" panose="020B0604020202020204" pitchFamily="34" charset="0"/>
                <a:cs typeface="Arial" panose="020B0604020202020204" pitchFamily="34" charset="0"/>
              </a:rPr>
              <a:t>Özgecan</a:t>
            </a:r>
            <a:r>
              <a:rPr lang="tr-TR" sz="2800" b="1" dirty="0">
                <a:latin typeface="Arial" panose="020B0604020202020204" pitchFamily="34" charset="0"/>
                <a:cs typeface="Arial" panose="020B0604020202020204" pitchFamily="34" charset="0"/>
              </a:rPr>
              <a:t> ÇELİK </a:t>
            </a:r>
          </a:p>
          <a:p>
            <a:pPr algn="l"/>
            <a:r>
              <a:rPr lang="tr-TR" sz="2800" dirty="0">
                <a:latin typeface="Arial" panose="020B0604020202020204" pitchFamily="34" charset="0"/>
                <a:cs typeface="Arial" panose="020B0604020202020204" pitchFamily="34" charset="0"/>
              </a:rPr>
              <a:t>               Denizbank-İç Kontrol Gör.</a:t>
            </a:r>
          </a:p>
          <a:p>
            <a:pPr algn="l"/>
            <a:endParaRPr lang="tr-TR" sz="2400" dirty="0"/>
          </a:p>
          <a:p>
            <a:pPr algn="l"/>
            <a:endParaRPr lang="tr-TR" sz="2400" dirty="0"/>
          </a:p>
          <a:p>
            <a:pPr algn="l"/>
            <a:endParaRPr lang="tr-TR" sz="2400" dirty="0"/>
          </a:p>
        </p:txBody>
      </p:sp>
      <p:pic>
        <p:nvPicPr>
          <p:cNvPr id="3" name="Resim 2"/>
          <p:cNvPicPr>
            <a:picLocks noChangeAspect="1"/>
          </p:cNvPicPr>
          <p:nvPr/>
        </p:nvPicPr>
        <p:blipFill>
          <a:blip r:embed="rId2"/>
          <a:stretch>
            <a:fillRect/>
          </a:stretch>
        </p:blipFill>
        <p:spPr>
          <a:xfrm>
            <a:off x="9491031" y="2565779"/>
            <a:ext cx="2759423" cy="2870518"/>
          </a:xfrm>
          <a:prstGeom prst="rect">
            <a:avLst/>
          </a:prstGeom>
        </p:spPr>
      </p:pic>
      <p:pic>
        <p:nvPicPr>
          <p:cNvPr id="4" name="Resim 3"/>
          <p:cNvPicPr>
            <a:picLocks noChangeAspect="1"/>
          </p:cNvPicPr>
          <p:nvPr/>
        </p:nvPicPr>
        <p:blipFill>
          <a:blip r:embed="rId3"/>
          <a:stretch>
            <a:fillRect/>
          </a:stretch>
        </p:blipFill>
        <p:spPr>
          <a:xfrm>
            <a:off x="9491031" y="6103781"/>
            <a:ext cx="2584849" cy="2586281"/>
          </a:xfrm>
          <a:prstGeom prst="rect">
            <a:avLst/>
          </a:prstGeom>
        </p:spPr>
      </p:pic>
      <p:sp>
        <p:nvSpPr>
          <p:cNvPr id="5" name="Slayt Numarası Yer Tutucusu 4"/>
          <p:cNvSpPr>
            <a:spLocks noGrp="1"/>
          </p:cNvSpPr>
          <p:nvPr>
            <p:ph type="sldNum" sz="quarter" idx="2"/>
          </p:nvPr>
        </p:nvSpPr>
        <p:spPr/>
        <p:txBody>
          <a:bodyPr/>
          <a:lstStyle/>
          <a:p>
            <a:fld id="{86CB4B4D-7CA3-9044-876B-883B54F8677D}" type="slidenum">
              <a:rPr lang="tr-TR" smtClean="0"/>
              <a:t>38</a:t>
            </a:fld>
            <a:endParaRPr lang="tr-TR"/>
          </a:p>
        </p:txBody>
      </p:sp>
    </p:spTree>
    <p:extLst>
      <p:ext uri="{BB962C8B-B14F-4D97-AF65-F5344CB8AC3E}">
        <p14:creationId xmlns:p14="http://schemas.microsoft.com/office/powerpoint/2010/main" val="387600777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42595" y="4043282"/>
            <a:ext cx="12540343" cy="2964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50000"/>
              </a:lnSpc>
              <a:spcBef>
                <a:spcPts val="1200"/>
              </a:spcBef>
              <a:spcAft>
                <a:spcPts val="1200"/>
              </a:spcAft>
            </a:pPr>
            <a:r>
              <a:rPr lang="tr-TR" sz="2800" b="1" dirty="0">
                <a:ln w="0"/>
                <a:solidFill>
                  <a:schemeClr val="tx1"/>
                </a:solidFill>
                <a:latin typeface="Arial" panose="020B0604020202020204" pitchFamily="34" charset="0"/>
                <a:cs typeface="Arial" panose="020B0604020202020204" pitchFamily="34" charset="0"/>
              </a:rPr>
              <a:t>BÖLÜMÜMÜZÜ TERCİH ETTİĞİNİZ İÇİN TEŞEKKÜR EDERİZ</a:t>
            </a:r>
          </a:p>
          <a:p>
            <a:pPr>
              <a:lnSpc>
                <a:spcPct val="150000"/>
              </a:lnSpc>
              <a:spcBef>
                <a:spcPts val="1200"/>
              </a:spcBef>
              <a:spcAft>
                <a:spcPts val="1200"/>
              </a:spcAft>
            </a:pPr>
            <a:endParaRPr lang="tr-TR" sz="2800" b="1" dirty="0">
              <a:ln w="0"/>
              <a:solidFill>
                <a:schemeClr val="tx1"/>
              </a:solidFill>
              <a:latin typeface="Arial" panose="020B0604020202020204" pitchFamily="34" charset="0"/>
              <a:cs typeface="Arial" panose="020B0604020202020204" pitchFamily="34" charset="0"/>
            </a:endParaRPr>
          </a:p>
          <a:p>
            <a:pPr>
              <a:lnSpc>
                <a:spcPct val="150000"/>
              </a:lnSpc>
              <a:spcBef>
                <a:spcPts val="1200"/>
              </a:spcBef>
              <a:spcAft>
                <a:spcPts val="1200"/>
              </a:spcAft>
            </a:pPr>
            <a:r>
              <a:rPr lang="tr-TR" sz="2800" b="1" dirty="0">
                <a:ln w="0"/>
                <a:solidFill>
                  <a:schemeClr val="tx1"/>
                </a:solidFill>
                <a:latin typeface="Arial" panose="020B0604020202020204" pitchFamily="34" charset="0"/>
                <a:cs typeface="Arial" panose="020B0604020202020204" pitchFamily="34" charset="0"/>
              </a:rPr>
              <a:t>ARAMIZA HOŞGELDİNİZ</a:t>
            </a:r>
          </a:p>
        </p:txBody>
      </p:sp>
      <p:sp>
        <p:nvSpPr>
          <p:cNvPr id="2" name="Slayt Numarası Yer Tutucusu 1"/>
          <p:cNvSpPr>
            <a:spLocks noGrp="1"/>
          </p:cNvSpPr>
          <p:nvPr>
            <p:ph type="sldNum" sz="quarter" idx="2"/>
          </p:nvPr>
        </p:nvSpPr>
        <p:spPr/>
        <p:txBody>
          <a:bodyPr/>
          <a:lstStyle/>
          <a:p>
            <a:fld id="{86CB4B4D-7CA3-9044-876B-883B54F8677D}" type="slidenum">
              <a:rPr lang="tr-TR" smtClean="0"/>
              <a:t>39</a:t>
            </a:fld>
            <a:endParaRPr lang="tr-TR"/>
          </a:p>
        </p:txBody>
      </p:sp>
    </p:spTree>
    <p:extLst>
      <p:ext uri="{BB962C8B-B14F-4D97-AF65-F5344CB8AC3E}">
        <p14:creationId xmlns:p14="http://schemas.microsoft.com/office/powerpoint/2010/main" val="39539280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958F9FC7-66CE-4165-A11C-630CCF7B82A9}"/>
              </a:ext>
            </a:extLst>
          </p:cNvPr>
          <p:cNvSpPr>
            <a:spLocks noGrp="1"/>
          </p:cNvSpPr>
          <p:nvPr>
            <p:ph type="sldNum" sz="quarter" idx="2"/>
          </p:nvPr>
        </p:nvSpPr>
        <p:spPr/>
        <p:txBody>
          <a:bodyPr/>
          <a:lstStyle/>
          <a:p>
            <a:fld id="{86CB4B4D-7CA3-9044-876B-883B54F8677D}" type="slidenum">
              <a:rPr lang="tr-TR" smtClean="0"/>
              <a:t>4</a:t>
            </a:fld>
            <a:endParaRPr lang="tr-TR"/>
          </a:p>
        </p:txBody>
      </p:sp>
      <p:pic>
        <p:nvPicPr>
          <p:cNvPr id="4" name="Resim 3">
            <a:extLst>
              <a:ext uri="{FF2B5EF4-FFF2-40B4-BE49-F238E27FC236}">
                <a16:creationId xmlns:a16="http://schemas.microsoft.com/office/drawing/2014/main" id="{A58020F9-B64A-4DA2-8D6F-0674AEBF8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173" y="2549817"/>
            <a:ext cx="6338453" cy="914400"/>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3073180244"/>
              </p:ext>
            </p:extLst>
          </p:nvPr>
        </p:nvGraphicFramePr>
        <p:xfrm>
          <a:off x="2654635" y="4338157"/>
          <a:ext cx="7422426" cy="1854200"/>
        </p:xfrm>
        <a:graphic>
          <a:graphicData uri="http://schemas.openxmlformats.org/drawingml/2006/table">
            <a:tbl>
              <a:tblPr firstRow="1" bandRow="1">
                <a:tableStyleId>{69012ECD-51FC-41F1-AA8D-1B2483CD663E}</a:tableStyleId>
              </a:tblPr>
              <a:tblGrid>
                <a:gridCol w="3859223">
                  <a:extLst>
                    <a:ext uri="{9D8B030D-6E8A-4147-A177-3AD203B41FA5}">
                      <a16:colId xmlns:a16="http://schemas.microsoft.com/office/drawing/2014/main" val="2239942411"/>
                    </a:ext>
                  </a:extLst>
                </a:gridCol>
                <a:gridCol w="3563203">
                  <a:extLst>
                    <a:ext uri="{9D8B030D-6E8A-4147-A177-3AD203B41FA5}">
                      <a16:colId xmlns:a16="http://schemas.microsoft.com/office/drawing/2014/main" val="2163476692"/>
                    </a:ext>
                  </a:extLst>
                </a:gridCol>
              </a:tblGrid>
              <a:tr h="370840">
                <a:tc>
                  <a:txBody>
                    <a:bodyPr/>
                    <a:lstStyle/>
                    <a:p>
                      <a:r>
                        <a:rPr lang="tr-TR" dirty="0"/>
                        <a:t>Unvan</a:t>
                      </a:r>
                    </a:p>
                  </a:txBody>
                  <a:tcPr/>
                </a:tc>
                <a:tc>
                  <a:txBody>
                    <a:bodyPr/>
                    <a:lstStyle/>
                    <a:p>
                      <a:r>
                        <a:rPr lang="tr-TR" dirty="0"/>
                        <a:t>Akademisyen</a:t>
                      </a:r>
                      <a:r>
                        <a:rPr lang="tr-TR" baseline="0" dirty="0"/>
                        <a:t> Sayısı</a:t>
                      </a:r>
                      <a:endParaRPr lang="tr-TR" dirty="0"/>
                    </a:p>
                  </a:txBody>
                  <a:tcPr/>
                </a:tc>
                <a:extLst>
                  <a:ext uri="{0D108BD9-81ED-4DB2-BD59-A6C34878D82A}">
                    <a16:rowId xmlns:a16="http://schemas.microsoft.com/office/drawing/2014/main" val="4250817071"/>
                  </a:ext>
                </a:extLst>
              </a:tr>
              <a:tr h="370840">
                <a:tc>
                  <a:txBody>
                    <a:bodyPr/>
                    <a:lstStyle/>
                    <a:p>
                      <a:r>
                        <a:rPr lang="tr-TR" dirty="0"/>
                        <a:t>Profesör</a:t>
                      </a:r>
                    </a:p>
                  </a:txBody>
                  <a:tcPr/>
                </a:tc>
                <a:tc>
                  <a:txBody>
                    <a:bodyPr/>
                    <a:lstStyle/>
                    <a:p>
                      <a:r>
                        <a:rPr lang="tr-TR" dirty="0"/>
                        <a:t>6</a:t>
                      </a:r>
                    </a:p>
                  </a:txBody>
                  <a:tcPr/>
                </a:tc>
                <a:extLst>
                  <a:ext uri="{0D108BD9-81ED-4DB2-BD59-A6C34878D82A}">
                    <a16:rowId xmlns:a16="http://schemas.microsoft.com/office/drawing/2014/main" val="3574643745"/>
                  </a:ext>
                </a:extLst>
              </a:tr>
              <a:tr h="370840">
                <a:tc>
                  <a:txBody>
                    <a:bodyPr/>
                    <a:lstStyle/>
                    <a:p>
                      <a:r>
                        <a:rPr lang="tr-TR" dirty="0"/>
                        <a:t>Doçent</a:t>
                      </a:r>
                    </a:p>
                  </a:txBody>
                  <a:tcPr/>
                </a:tc>
                <a:tc>
                  <a:txBody>
                    <a:bodyPr/>
                    <a:lstStyle/>
                    <a:p>
                      <a:r>
                        <a:rPr lang="tr-TR" dirty="0"/>
                        <a:t>2</a:t>
                      </a:r>
                    </a:p>
                  </a:txBody>
                  <a:tcPr/>
                </a:tc>
                <a:extLst>
                  <a:ext uri="{0D108BD9-81ED-4DB2-BD59-A6C34878D82A}">
                    <a16:rowId xmlns:a16="http://schemas.microsoft.com/office/drawing/2014/main" val="7362711"/>
                  </a:ext>
                </a:extLst>
              </a:tr>
              <a:tr h="370840">
                <a:tc>
                  <a:txBody>
                    <a:bodyPr/>
                    <a:lstStyle/>
                    <a:p>
                      <a:r>
                        <a:rPr lang="tr-TR" dirty="0"/>
                        <a:t>Araştırma Görevlisi</a:t>
                      </a:r>
                    </a:p>
                  </a:txBody>
                  <a:tcPr/>
                </a:tc>
                <a:tc>
                  <a:txBody>
                    <a:bodyPr/>
                    <a:lstStyle/>
                    <a:p>
                      <a:r>
                        <a:rPr lang="tr-TR" dirty="0"/>
                        <a:t>4</a:t>
                      </a:r>
                    </a:p>
                  </a:txBody>
                  <a:tcPr/>
                </a:tc>
                <a:extLst>
                  <a:ext uri="{0D108BD9-81ED-4DB2-BD59-A6C34878D82A}">
                    <a16:rowId xmlns:a16="http://schemas.microsoft.com/office/drawing/2014/main" val="3590722804"/>
                  </a:ext>
                </a:extLst>
              </a:tr>
              <a:tr h="370840">
                <a:tc>
                  <a:txBody>
                    <a:bodyPr/>
                    <a:lstStyle/>
                    <a:p>
                      <a:r>
                        <a:rPr lang="tr-TR" b="1" dirty="0">
                          <a:solidFill>
                            <a:schemeClr val="bg1"/>
                          </a:solidFill>
                        </a:rPr>
                        <a:t>Toplam</a:t>
                      </a:r>
                    </a:p>
                  </a:txBody>
                  <a:tcPr>
                    <a:solidFill>
                      <a:srgbClr val="FF0000"/>
                    </a:solidFill>
                  </a:tcPr>
                </a:tc>
                <a:tc>
                  <a:txBody>
                    <a:bodyPr/>
                    <a:lstStyle/>
                    <a:p>
                      <a:r>
                        <a:rPr lang="tr-TR" dirty="0"/>
                        <a:t>12</a:t>
                      </a:r>
                    </a:p>
                  </a:txBody>
                  <a:tcPr>
                    <a:solidFill>
                      <a:schemeClr val="accent5">
                        <a:lumMod val="20000"/>
                        <a:lumOff val="80000"/>
                      </a:schemeClr>
                    </a:solidFill>
                  </a:tcPr>
                </a:tc>
                <a:extLst>
                  <a:ext uri="{0D108BD9-81ED-4DB2-BD59-A6C34878D82A}">
                    <a16:rowId xmlns:a16="http://schemas.microsoft.com/office/drawing/2014/main" val="3921489589"/>
                  </a:ext>
                </a:extLst>
              </a:tr>
            </a:tbl>
          </a:graphicData>
        </a:graphic>
      </p:graphicFrame>
    </p:spTree>
    <p:extLst>
      <p:ext uri="{BB962C8B-B14F-4D97-AF65-F5344CB8AC3E}">
        <p14:creationId xmlns:p14="http://schemas.microsoft.com/office/powerpoint/2010/main" val="16193630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2"/>
          </p:nvPr>
        </p:nvSpPr>
        <p:spPr/>
        <p:txBody>
          <a:bodyPr/>
          <a:lstStyle/>
          <a:p>
            <a:fld id="{86CB4B4D-7CA3-9044-876B-883B54F8677D}" type="slidenum">
              <a:rPr lang="tr-TR" smtClean="0"/>
              <a:t>5</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939" y="1823276"/>
            <a:ext cx="6176865" cy="1293147"/>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62" y="3116423"/>
            <a:ext cx="11777685" cy="5355773"/>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2"/>
          </p:nvPr>
        </p:nvSpPr>
        <p:spPr/>
        <p:txBody>
          <a:bodyPr/>
          <a:lstStyle/>
          <a:p>
            <a:fld id="{86CB4B4D-7CA3-9044-876B-883B54F8677D}" type="slidenum">
              <a:rPr lang="tr-TR" smtClean="0"/>
              <a:t>6</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939" y="1823276"/>
            <a:ext cx="6176865" cy="1293147"/>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54" y="3116423"/>
            <a:ext cx="11538488" cy="5635691"/>
          </a:xfrm>
          <a:prstGeom prst="rect">
            <a:avLst/>
          </a:prstGeom>
        </p:spPr>
      </p:pic>
    </p:spTree>
    <p:extLst>
      <p:ext uri="{BB962C8B-B14F-4D97-AF65-F5344CB8AC3E}">
        <p14:creationId xmlns:p14="http://schemas.microsoft.com/office/powerpoint/2010/main" val="29084019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2"/>
          </p:nvPr>
        </p:nvSpPr>
        <p:spPr/>
        <p:txBody>
          <a:bodyPr/>
          <a:lstStyle/>
          <a:p>
            <a:fld id="{86CB4B4D-7CA3-9044-876B-883B54F8677D}" type="slidenum">
              <a:rPr lang="tr-TR" smtClean="0"/>
              <a:t>7</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939" y="1823276"/>
            <a:ext cx="6176865" cy="1293147"/>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961" y="3116423"/>
            <a:ext cx="11176681" cy="5337112"/>
          </a:xfrm>
          <a:prstGeom prst="rect">
            <a:avLst/>
          </a:prstGeom>
        </p:spPr>
      </p:pic>
    </p:spTree>
    <p:extLst>
      <p:ext uri="{BB962C8B-B14F-4D97-AF65-F5344CB8AC3E}">
        <p14:creationId xmlns:p14="http://schemas.microsoft.com/office/powerpoint/2010/main" val="36244722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7828" y="219096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2921593"/>
            <a:ext cx="12185780" cy="63504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Üniversitemizde her akademik yıl, güz ve bahar olmak üzere iki yarıyıldan oluşur.</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Her öğrencimizin bir danışmanı vardır.</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Her yarıyılın başında danışman aracılığıyla ders seçimi ve kayıt yenileme yapılır.</a:t>
            </a:r>
          </a:p>
          <a:p>
            <a:pPr algn="just">
              <a:spcBef>
                <a:spcPts val="1200"/>
              </a:spcBef>
              <a:spcAft>
                <a:spcPts val="1200"/>
              </a:spcAft>
            </a:pPr>
            <a:r>
              <a:rPr lang="tr-TR" sz="2600" dirty="0">
                <a:ln w="0"/>
                <a:solidFill>
                  <a:schemeClr val="tx1"/>
                </a:solidFill>
                <a:latin typeface="Arial" panose="020B0604020202020204" pitchFamily="34" charset="0"/>
                <a:cs typeface="Arial" panose="020B0604020202020204" pitchFamily="34" charset="0"/>
              </a:rPr>
              <a:t>	</a:t>
            </a:r>
            <a:r>
              <a:rPr lang="tr-TR" sz="2600" b="1" i="1" u="sng" dirty="0">
                <a:ln w="0"/>
                <a:solidFill>
                  <a:srgbClr val="FF0000"/>
                </a:solidFill>
                <a:latin typeface="Arial" panose="020B0604020202020204" pitchFamily="34" charset="0"/>
                <a:cs typeface="Arial" panose="020B0604020202020204" pitchFamily="34" charset="0"/>
              </a:rPr>
              <a:t>Ders seçiminde sorumluluk öğrenciye aittir.</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İkinci yarıyıl sonundan itibaren her yarıyıl sonunda genel not ortalaması 1,80’in altında olan öğrenciler, takip eden yarıyılda en fazla 24 kredilik ders kaydı yaptırabilirler. </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Genel not ortalaması her yarıyıl sonunda 1,80 ve üzerinde olan öğrenciler ise takip eden yarıyılda en fazla 30 kredilik ders kaydı yaptırabilirler</a:t>
            </a:r>
            <a:r>
              <a:rPr lang="tr-TR" sz="2400" dirty="0">
                <a:ln w="0"/>
                <a:solidFill>
                  <a:schemeClr val="tx1"/>
                </a:solidFill>
                <a:latin typeface="Arial" panose="020B0604020202020204" pitchFamily="34" charset="0"/>
                <a:cs typeface="Arial" panose="020B0604020202020204" pitchFamily="34" charset="0"/>
              </a:rPr>
              <a:t>. </a:t>
            </a:r>
          </a:p>
        </p:txBody>
      </p:sp>
      <p:sp>
        <p:nvSpPr>
          <p:cNvPr id="2" name="Slayt Numarası Yer Tutucusu 1"/>
          <p:cNvSpPr>
            <a:spLocks noGrp="1"/>
          </p:cNvSpPr>
          <p:nvPr>
            <p:ph type="sldNum" sz="quarter" idx="2"/>
          </p:nvPr>
        </p:nvSpPr>
        <p:spPr/>
        <p:txBody>
          <a:bodyPr/>
          <a:lstStyle/>
          <a:p>
            <a:fld id="{86CB4B4D-7CA3-9044-876B-883B54F8677D}" type="slidenum">
              <a:rPr lang="tr-TR" smtClean="0"/>
              <a:t>8</a:t>
            </a:fld>
            <a:endParaRPr lang="tr-TR"/>
          </a:p>
        </p:txBody>
      </p:sp>
    </p:spTree>
    <p:extLst>
      <p:ext uri="{BB962C8B-B14F-4D97-AF65-F5344CB8AC3E}">
        <p14:creationId xmlns:p14="http://schemas.microsoft.com/office/powerpoint/2010/main" val="7137954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966394" y="1874602"/>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1. Sınıf</a:t>
            </a:r>
            <a:endParaRPr kumimoji="0" lang="tr-TR" sz="3600" b="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5" name="Metin kutusu 4"/>
          <p:cNvSpPr txBox="1"/>
          <p:nvPr/>
        </p:nvSpPr>
        <p:spPr>
          <a:xfrm>
            <a:off x="355675" y="2531192"/>
            <a:ext cx="1012663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1. Sınıfta</a:t>
            </a:r>
            <a:r>
              <a:rPr kumimoji="0" lang="tr-TR" sz="28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alınacak dersler:</a:t>
            </a:r>
            <a:endPar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9</a:t>
            </a:fld>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75" y="3064671"/>
            <a:ext cx="12035378" cy="5911378"/>
          </a:xfrm>
          <a:prstGeom prst="rect">
            <a:avLst/>
          </a:prstGeom>
        </p:spPr>
      </p:pic>
    </p:spTree>
    <p:extLst>
      <p:ext uri="{BB962C8B-B14F-4D97-AF65-F5344CB8AC3E}">
        <p14:creationId xmlns:p14="http://schemas.microsoft.com/office/powerpoint/2010/main" val="384338553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788</TotalTime>
  <Words>1727</Words>
  <Application>Microsoft Office PowerPoint</Application>
  <PresentationFormat>Özel</PresentationFormat>
  <Paragraphs>267</Paragraphs>
  <Slides>39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39</vt:i4>
      </vt:variant>
    </vt:vector>
  </HeadingPairs>
  <TitlesOfParts>
    <vt:vector size="45" baseType="lpstr">
      <vt:lpstr>Arial</vt:lpstr>
      <vt:lpstr>Helvetica Light</vt:lpstr>
      <vt:lpstr>Helvetica Neue</vt:lpstr>
      <vt:lpstr>Soho Gothic Pro</vt:lpstr>
      <vt:lpstr>Wingdings</vt:lpstr>
      <vt:lpstr>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EVREN İPEK</dc:creator>
  <cp:lastModifiedBy>SEDA ÖZVAR</cp:lastModifiedBy>
  <cp:revision>94</cp:revision>
  <dcterms:modified xsi:type="dcterms:W3CDTF">2022-10-06T07:39:01Z</dcterms:modified>
</cp:coreProperties>
</file>